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07" r:id="rId1"/>
    <p:sldMasterId id="2147483699" r:id="rId2"/>
  </p:sldMasterIdLst>
  <p:notesMasterIdLst>
    <p:notesMasterId r:id="rId13"/>
  </p:notesMasterIdLst>
  <p:sldIdLst>
    <p:sldId id="398" r:id="rId3"/>
    <p:sldId id="399" r:id="rId4"/>
    <p:sldId id="836" r:id="rId5"/>
    <p:sldId id="835" r:id="rId6"/>
    <p:sldId id="838" r:id="rId7"/>
    <p:sldId id="840" r:id="rId8"/>
    <p:sldId id="834" r:id="rId9"/>
    <p:sldId id="839" r:id="rId10"/>
    <p:sldId id="837" r:id="rId11"/>
    <p:sldId id="287" r:id="rId12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265B"/>
    <a:srgbClr val="ED145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202B0CA-FC54-4496-8BCA-5EF66A818D29}" styleName="Estilo Escuro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D03447BB-5D67-496B-8E87-E561075AD55C}" styleName="Estilo Escuro 1 - Ênfase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EC20E35-A176-4012-BC5E-935CFFF8708E}" styleName="Estilo Médio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5205" autoAdjust="0"/>
  </p:normalViewPr>
  <p:slideViewPr>
    <p:cSldViewPr>
      <p:cViewPr varScale="1">
        <p:scale>
          <a:sx n="109" d="100"/>
          <a:sy n="109" d="100"/>
        </p:scale>
        <p:origin x="1710" y="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viewProps" Target="view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A5E1ED-E65E-440E-8A4B-5F5DC973F797}" type="datetimeFigureOut">
              <a:rPr lang="pt-BR" smtClean="0"/>
              <a:pPr/>
              <a:t>05/11/2023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0942CD-4DA8-49D4-9C3A-BA5FFA832728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140170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942CD-4DA8-49D4-9C3A-BA5FFA832728}" type="slidenum">
              <a:rPr lang="pt-BR" smtClean="0"/>
              <a:pPr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412012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942CD-4DA8-49D4-9C3A-BA5FFA832728}" type="slidenum">
              <a:rPr lang="pt-BR" smtClean="0"/>
              <a:pPr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942416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9" name="Google Shape;499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30A214-E188-C77C-B425-513451BCFB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150CF2E-D0E3-F59B-D9C8-C55D626870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3936CC2-0E36-B5CC-0790-6253A28F47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7AD07-0C2A-424C-83EF-FCCF4A0D3BA0}" type="datetime1">
              <a:rPr lang="pt-BR" smtClean="0"/>
              <a:t>05/11/2023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720CDAD-8DC1-477B-56DE-2AC6E9F394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784354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BEAD23-7783-893D-17B8-452503D06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FE8F5BD4-F27D-69D7-9453-CB794E13BF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504015A-69BA-8802-36D2-C65FCD25A2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2FB66-59C8-46A5-AD82-5DAAFD2DC390}" type="datetime1">
              <a:rPr lang="pt-BR" smtClean="0"/>
              <a:t>05/11/2023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0354F22-FC12-CE6D-59C2-1382867A40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807897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46F3F501-CB02-C519-2635-E0F0D716D2A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CF36AE80-6041-B154-D336-1DC6F4DE38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4E006C1-761A-8C81-8861-24FDEBA556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C8D2-C61E-4471-AD68-1C0D45A8EAFC}" type="datetime1">
              <a:rPr lang="pt-BR" smtClean="0"/>
              <a:t>05/11/2023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2D636FE-F941-2EEB-1F92-DA23953065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906883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Holder 4">
            <a:extLst>
              <a:ext uri="{FF2B5EF4-FFF2-40B4-BE49-F238E27FC236}">
                <a16:creationId xmlns:a16="http://schemas.microsoft.com/office/drawing/2014/main" id="{AD411D46-9E17-D6EB-83C7-D67283ACDD37}"/>
              </a:ext>
            </a:extLst>
          </p:cNvPr>
          <p:cNvSpPr>
            <a:spLocks noGrp="1"/>
          </p:cNvSpPr>
          <p:nvPr>
            <p:ph type="ftr" sz="quarter" idx="5"/>
          </p:nvPr>
        </p:nvSpPr>
        <p:spPr>
          <a:xfrm>
            <a:off x="3108960" y="6377941"/>
            <a:ext cx="2926080" cy="3429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6" name="Holder 5">
            <a:extLst>
              <a:ext uri="{FF2B5EF4-FFF2-40B4-BE49-F238E27FC236}">
                <a16:creationId xmlns:a16="http://schemas.microsoft.com/office/drawing/2014/main" id="{2D84562A-7C97-4305-1D4B-21C71A2A1854}"/>
              </a:ext>
            </a:extLst>
          </p:cNvPr>
          <p:cNvSpPr>
            <a:spLocks noGrp="1"/>
          </p:cNvSpPr>
          <p:nvPr>
            <p:ph type="dt" sz="half" idx="6"/>
          </p:nvPr>
        </p:nvSpPr>
        <p:spPr>
          <a:xfrm>
            <a:off x="457200" y="6377941"/>
            <a:ext cx="2103120" cy="36933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rgbClr val="F00659"/>
                </a:solidFill>
              </a:defRPr>
            </a:lvl1pPr>
          </a:lstStyle>
          <a:p>
            <a:fld id="{C3E38981-C08A-4A29-B885-392FB4EE0709}" type="datetime1">
              <a:rPr lang="pt-BR" smtClean="0"/>
              <a:t>05/11/2023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23996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abeçalho da Seção">
  <p:cSld name="1_Cabeçalho da Seção">
    <p:bg>
      <p:bgPr>
        <a:solidFill>
          <a:schemeClr val="lt1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3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1975644"/>
            <a:ext cx="9143999" cy="2906713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37"/>
          <p:cNvSpPr txBox="1">
            <a:spLocks noGrp="1"/>
          </p:cNvSpPr>
          <p:nvPr>
            <p:ph type="title"/>
          </p:nvPr>
        </p:nvSpPr>
        <p:spPr>
          <a:xfrm>
            <a:off x="628650" y="2073528"/>
            <a:ext cx="8387603" cy="12344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3000"/>
              <a:buFont typeface="Arial"/>
              <a:buNone/>
              <a:defRPr sz="3000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62" name="Google Shape;62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0070" y="2039438"/>
            <a:ext cx="149369" cy="2592933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37"/>
          <p:cNvSpPr txBox="1"/>
          <p:nvPr/>
        </p:nvSpPr>
        <p:spPr>
          <a:xfrm>
            <a:off x="628649" y="3357951"/>
            <a:ext cx="8024534" cy="12344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marR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400"/>
              <a:buFont typeface="Arial"/>
              <a:buNone/>
            </a:pPr>
            <a:r>
              <a:rPr lang="pt-BR" sz="1400" b="1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Todos direitos reservados. Reprodução ou divulgação total ou parcial deste documento é expressamente proibido sem o consentimento formal, por escrito, do Professor (autor).</a:t>
            </a:r>
            <a:endParaRPr sz="2800" b="1">
              <a:solidFill>
                <a:srgbClr val="D8D8D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3331692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2125981"/>
            <a:ext cx="77724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1"/>
            <a:ext cx="64008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1"/>
            <a:ext cx="2926080" cy="3429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1"/>
            <a:ext cx="2103120" cy="36933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FE63D7-5B4A-40A4-8FD4-EA63D1010EB7}" type="datetime1">
              <a:rPr lang="pt-BR" smtClean="0"/>
              <a:t>05/11/2023</a:t>
            </a:fld>
            <a:endParaRPr lang="en-US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1"/>
            <a:ext cx="2103120" cy="34290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646462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597025" y="56108"/>
            <a:ext cx="5949950" cy="1820333"/>
          </a:xfrm>
          <a:prstGeom prst="rect">
            <a:avLst/>
          </a:prstGeom>
        </p:spPr>
        <p:txBody>
          <a:bodyPr lIns="0" tIns="0" rIns="0" bIns="0"/>
          <a:lstStyle>
            <a:lvl1pPr>
              <a:defRPr sz="30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56888" y="1834008"/>
            <a:ext cx="7230222" cy="3691467"/>
          </a:xfrm>
          <a:prstGeom prst="rect">
            <a:avLst/>
          </a:prstGeom>
        </p:spPr>
        <p:txBody>
          <a:bodyPr lIns="0" tIns="0" rIns="0" bIns="0"/>
          <a:lstStyle>
            <a:lvl1pPr>
              <a:defRPr sz="18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1"/>
            <a:ext cx="2926080" cy="3429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1"/>
            <a:ext cx="2103120" cy="36933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719147-5557-4D76-A2C3-BF25882771D2}" type="datetime1">
              <a:rPr lang="pt-BR" smtClean="0"/>
              <a:t>05/11/2023</a:t>
            </a:fld>
            <a:endParaRPr lang="en-US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1"/>
            <a:ext cx="2103120" cy="34290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53657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0"/>
                </a:moveTo>
                <a:lnTo>
                  <a:pt x="9143999" y="0"/>
                </a:lnTo>
                <a:lnTo>
                  <a:pt x="9143999" y="5143499"/>
                </a:lnTo>
                <a:lnTo>
                  <a:pt x="0" y="514349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800" dirty="0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597025" y="56108"/>
            <a:ext cx="5949950" cy="1820333"/>
          </a:xfrm>
          <a:prstGeom prst="rect">
            <a:avLst/>
          </a:prstGeom>
        </p:spPr>
        <p:txBody>
          <a:bodyPr lIns="0" tIns="0" rIns="0" bIns="0"/>
          <a:lstStyle>
            <a:lvl1pPr>
              <a:defRPr sz="30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93476" y="1800417"/>
            <a:ext cx="3801745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608275" y="1800417"/>
            <a:ext cx="4022725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>
          <a:xfrm>
            <a:off x="3108960" y="6377941"/>
            <a:ext cx="2926080" cy="3429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>
          <a:xfrm>
            <a:off x="457200" y="6377941"/>
            <a:ext cx="2103120" cy="36933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250340-7104-44A8-88A9-88532CCE9C1C}" type="datetime1">
              <a:rPr lang="pt-BR" smtClean="0"/>
              <a:t>05/11/2023</a:t>
            </a:fld>
            <a:endParaRPr lang="en-US" dirty="0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>
          <a:xfrm>
            <a:off x="6583680" y="6377941"/>
            <a:ext cx="2103120" cy="34290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133362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597025" y="56108"/>
            <a:ext cx="5949950" cy="1820333"/>
          </a:xfrm>
          <a:prstGeom prst="rect">
            <a:avLst/>
          </a:prstGeom>
        </p:spPr>
        <p:txBody>
          <a:bodyPr lIns="0" tIns="0" rIns="0" bIns="0"/>
          <a:lstStyle>
            <a:lvl1pPr>
              <a:defRPr sz="30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>
          <a:xfrm>
            <a:off x="3108960" y="6377941"/>
            <a:ext cx="2926080" cy="3429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>
          <a:xfrm>
            <a:off x="457200" y="6377941"/>
            <a:ext cx="2103120" cy="36933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47EA32-7810-48BE-A9BB-EA3D8AA5AD34}" type="datetime1">
              <a:rPr lang="pt-BR" smtClean="0"/>
              <a:t>05/11/2023</a:t>
            </a:fld>
            <a:endParaRPr lang="en-US" dirty="0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>
          <a:xfrm>
            <a:off x="6583680" y="6377941"/>
            <a:ext cx="2103120" cy="34290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2765027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>
          <a:xfrm>
            <a:off x="3108960" y="6377941"/>
            <a:ext cx="2926080" cy="3429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>
          <a:xfrm>
            <a:off x="457200" y="6377941"/>
            <a:ext cx="2103120" cy="36933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28E9E9-B91F-400E-BE43-87BB4B5C6F4E}" type="datetime1">
              <a:rPr lang="pt-BR" smtClean="0"/>
              <a:t>05/11/2023</a:t>
            </a:fld>
            <a:endParaRPr lang="en-US" dirty="0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>
          <a:xfrm>
            <a:off x="6583680" y="6377941"/>
            <a:ext cx="2103120" cy="34290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0486288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9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A9E773EA-BFD5-41D4-8CCD-2C9F67DAB481}" type="datetime1">
              <a:rPr lang="pt-BR" smtClean="0"/>
              <a:t>05/11/2023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CF973526-B948-4FC3-A3E9-C3059ABF8362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047646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28F8DB-4BFC-C27B-95E9-DF259529D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B1C91E0-FF65-7379-0A85-203A6688B8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5C3C6F8-0743-A277-3801-86C8CD44FC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7C8B6-CF57-4A95-AF6C-A77E6C230ED3}" type="datetime1">
              <a:rPr lang="pt-BR" smtClean="0"/>
              <a:t>05/11/2023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A1E6577-222D-2179-BA05-00B4C717F8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2258780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+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478938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E410D6-C8DC-901D-7FD5-DCD23B872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EE404F0-B42A-5F6B-47AB-77B51F85CE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E90AB31-2857-01B1-816A-929E4100F7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50989-24C8-4023-9B0D-A6D249548FD9}" type="datetime1">
              <a:rPr lang="pt-BR" smtClean="0"/>
              <a:t>05/11/2023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374D29E-A6A5-6CEC-3CBA-E804CA4574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89605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D71CD7-47BB-DBF2-5A89-38D337CD10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08DD532-9B14-D558-3496-5F85A239EC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22964AC-1D50-5342-4AD9-CF4A7C324D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49D74AA2-F851-8F8B-3E0F-A7AA25475F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9BC96A-9776-4585-A439-BC9E2DA226C1}" type="datetime1">
              <a:rPr lang="pt-BR" smtClean="0"/>
              <a:t>05/11/2023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5BF9B63-A1C5-EDA1-7D82-71ADB98F05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91473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6222608-86B5-FD3C-BAAF-9D0FFCC579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7845CF9-729C-FDAD-947C-75DF6CCC56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FFD4DBAB-89B4-8D7A-FAA7-5F78E2AEE4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9F1325C0-FEC8-144F-2860-660D11E628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6A429DD8-6C80-F443-4A47-F051496C42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526DCCCE-64BE-65DD-678A-3D5CFBFD8C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2BE36-2922-4567-BD67-201EFA21BF6D}" type="datetime1">
              <a:rPr lang="pt-BR" smtClean="0"/>
              <a:t>05/11/2023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5BEBF7CB-82C8-0901-57BD-348BE3B4C4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274025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614D30-D5C9-02EE-6036-F2944F34C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FFCEB696-0BCC-C487-025E-427827E1C2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462A9-4B1E-4013-BFB1-FC92225AC2F2}" type="datetime1">
              <a:rPr lang="pt-BR" smtClean="0"/>
              <a:t>05/11/2023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D668A590-A783-C45C-9CAB-CF65966E1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397152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73707019-9871-ECAE-B1F2-5C576FB510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6EC7A-67E7-4978-9BAE-C8F82A40B13B}" type="datetime1">
              <a:rPr lang="pt-BR" smtClean="0"/>
              <a:t>05/11/2023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8BC33DF0-4FA4-2244-DF0B-C07F4393E7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798628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E52987-1598-C408-632B-C1F899BF0D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575A4E3-B041-7DA8-FE56-EAB90F8984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00238CE-64B4-EAF3-613E-0E9648F10C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4D8C9F7-077D-8E57-6886-638B4098D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085A4E-80B8-47DD-9D9B-8E1B205CBB30}" type="datetime1">
              <a:rPr lang="pt-BR" smtClean="0"/>
              <a:t>05/11/2023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D27537BC-370C-9886-C056-C5C92C8E5E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847369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3AAF15-8A6E-B125-F4EF-86E5730DE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6CDBF1DF-3904-D04A-5880-ABA7C7A93D5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1602EE0-BB41-4BE7-015E-B7A274588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187720A-2C76-D086-3DA8-BEB7E1FF4D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9A02C-D9AD-4B8C-9B93-B0980E8E86EB}" type="datetime1">
              <a:rPr lang="pt-BR" smtClean="0"/>
              <a:t>05/11/2023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EF695283-F022-01DD-66A6-636B27C772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44630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8.xml"/><Relationship Id="rId10" Type="http://schemas.openxmlformats.org/officeDocument/2006/relationships/image" Target="../media/image5.png"/><Relationship Id="rId4" Type="http://schemas.openxmlformats.org/officeDocument/2006/relationships/slideLayout" Target="../slideLayouts/slideLayout17.xml"/><Relationship Id="rId9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800E7B77-23AE-E419-BDAC-01319A2B7D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0896000-103C-CF5B-6F3E-A929FC1A2C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dirty="0"/>
              <a:t>Clique para editar os estilos de texto Mestres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075BF3A-4999-F5AE-0968-C152D038E6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2762D0-3A59-4B14-83BA-8E0FC8A60AB1}" type="datetime1">
              <a:rPr lang="pt-BR" smtClean="0"/>
              <a:t>05/11/2023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F41B95A-F9F4-5C51-B984-BA4D32A90F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pic>
        <p:nvPicPr>
          <p:cNvPr id="7" name="Picture 16">
            <a:extLst>
              <a:ext uri="{FF2B5EF4-FFF2-40B4-BE49-F238E27FC236}">
                <a16:creationId xmlns:a16="http://schemas.microsoft.com/office/drawing/2014/main" id="{8A0A733A-2FB3-CDE1-495E-B932F4AA77D5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print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8" name="Rectangle 13">
            <a:extLst>
              <a:ext uri="{FF2B5EF4-FFF2-40B4-BE49-F238E27FC236}">
                <a16:creationId xmlns:a16="http://schemas.microsoft.com/office/drawing/2014/main" id="{8F3A294C-1A0B-E930-21AE-3E6E21ADE64F}"/>
              </a:ext>
            </a:extLst>
          </p:cNvPr>
          <p:cNvSpPr/>
          <p:nvPr userDrawn="1"/>
        </p:nvSpPr>
        <p:spPr>
          <a:xfrm>
            <a:off x="8354334" y="6165304"/>
            <a:ext cx="789666" cy="410186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CDC200F1-90C5-466D-872D-66C0CA0CF328}" type="slidenum">
              <a:rPr lang="pt-BR" smtClean="0"/>
              <a:pPr/>
              <a:t>‹nº›</a:t>
            </a:fld>
            <a:endParaRPr lang="en-US" dirty="0"/>
          </a:p>
        </p:txBody>
      </p:sp>
      <p:sp>
        <p:nvSpPr>
          <p:cNvPr id="9" name="Rectangle 10">
            <a:extLst>
              <a:ext uri="{FF2B5EF4-FFF2-40B4-BE49-F238E27FC236}">
                <a16:creationId xmlns:a16="http://schemas.microsoft.com/office/drawing/2014/main" id="{84478587-7D14-8988-4815-A66980D5D058}"/>
              </a:ext>
            </a:extLst>
          </p:cNvPr>
          <p:cNvSpPr/>
          <p:nvPr userDrawn="1"/>
        </p:nvSpPr>
        <p:spPr>
          <a:xfrm>
            <a:off x="0" y="6525344"/>
            <a:ext cx="2445026" cy="327285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59906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  <p:sldLayoutId id="2147483719" r:id="rId12"/>
    <p:sldLayoutId id="2147483720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6"/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0" y="2"/>
            <a:ext cx="9144000" cy="6864351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 userDrawn="1"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0475" t="-31201" b="-62954"/>
          <a:stretch/>
        </p:blipFill>
        <p:spPr>
          <a:xfrm>
            <a:off x="8382001" y="279400"/>
            <a:ext cx="533399" cy="304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07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</p:sldLayoutIdLst>
  <p:hf hdr="0" ft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0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hyperlink" Target="https://www.tinkercad.com/things/fqgyOVW3vF7?sharecode=cQhSQOCLAdaDRGOHI5MgBR5R2i0mbGdtbQbAOCzt08I" TargetMode="Externa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www.tinkercad.com/things/7oIsOwW5l4X?sharecode=JkyV7eqd0HUhjryZd9AJRD3zfNraBE--NC_mbieHIRc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www.tinkercad.com/things/fH7kWbF1jPn?sharecode=JReVQALEzicAgPh4uiHDOBQb70ku8247-gAuIcde20w" TargetMode="External"/><Relationship Id="rId4" Type="http://schemas.openxmlformats.org/officeDocument/2006/relationships/hyperlink" Target="https://www.tinkercad.com/things/i16zeJ9eFV7?sharecode=omoUlv36-hvoBkaXkZ34JEO-WnBYF8_vMpmN4bI7tyA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99E2FC07-A5E7-004D-AF47-CA34106B58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76200" y="837363"/>
            <a:ext cx="9135541" cy="5138742"/>
          </a:xfrm>
          <a:prstGeom prst="rect">
            <a:avLst/>
          </a:prstGeom>
        </p:spPr>
      </p:pic>
      <p:pic>
        <p:nvPicPr>
          <p:cNvPr id="7" name="Imagem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69542" y="2997941"/>
            <a:ext cx="3204916" cy="862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679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32"/>
          <p:cNvSpPr txBox="1">
            <a:spLocks noGrp="1"/>
          </p:cNvSpPr>
          <p:nvPr>
            <p:ph type="title"/>
          </p:nvPr>
        </p:nvSpPr>
        <p:spPr>
          <a:xfrm>
            <a:off x="628650" y="2073528"/>
            <a:ext cx="8387603" cy="12344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3000"/>
              <a:buFont typeface="Arial"/>
              <a:buNone/>
            </a:pPr>
            <a:r>
              <a:rPr lang="pt-BR">
                <a:latin typeface="Arial"/>
                <a:ea typeface="Arial"/>
                <a:cs typeface="Arial"/>
                <a:sym typeface="Arial"/>
              </a:rPr>
              <a:t>Copyright © 2023 </a:t>
            </a:r>
            <a:br>
              <a:rPr lang="pt-BR">
                <a:latin typeface="Arial"/>
                <a:ea typeface="Arial"/>
                <a:cs typeface="Arial"/>
                <a:sym typeface="Arial"/>
              </a:rPr>
            </a:br>
            <a:r>
              <a:rPr lang="pt-BR">
                <a:latin typeface="Arial"/>
                <a:ea typeface="Arial"/>
                <a:cs typeface="Arial"/>
                <a:sym typeface="Arial"/>
              </a:rPr>
              <a:t>Prof. </a:t>
            </a:r>
            <a:r>
              <a:rPr lang="pt-BR" b="1"/>
              <a:t>Airton  /</a:t>
            </a:r>
            <a:r>
              <a:rPr lang="pt-BR">
                <a:latin typeface="Arial"/>
                <a:ea typeface="Arial"/>
                <a:cs typeface="Arial"/>
                <a:sym typeface="Arial"/>
              </a:rPr>
              <a:t> Prof. </a:t>
            </a:r>
            <a:r>
              <a:rPr lang="pt-BR" b="1"/>
              <a:t>Fabio / </a:t>
            </a:r>
            <a:r>
              <a:rPr lang="pt-BR">
                <a:latin typeface="Arial"/>
                <a:ea typeface="Arial"/>
                <a:cs typeface="Arial"/>
                <a:sym typeface="Arial"/>
              </a:rPr>
              <a:t>Prof. </a:t>
            </a:r>
            <a:r>
              <a:rPr lang="pt-BR" b="1"/>
              <a:t>Lucas / </a:t>
            </a:r>
            <a:r>
              <a:rPr lang="pt-BR">
                <a:latin typeface="Arial"/>
                <a:ea typeface="Arial"/>
                <a:cs typeface="Arial"/>
                <a:sym typeface="Arial"/>
              </a:rPr>
              <a:t>Prof. </a:t>
            </a:r>
            <a:r>
              <a:rPr lang="pt-BR" b="1"/>
              <a:t>Yan </a:t>
            </a:r>
            <a:endParaRPr/>
          </a:p>
        </p:txBody>
      </p:sp>
      <p:sp>
        <p:nvSpPr>
          <p:cNvPr id="502" name="Google Shape;502;p3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>
                <a:solidFill>
                  <a:srgbClr val="1A1C1E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sz="1200">
              <a:solidFill>
                <a:srgbClr val="1A1C1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3" name="Google Shape;503;p32"/>
          <p:cNvSpPr txBox="1"/>
          <p:nvPr/>
        </p:nvSpPr>
        <p:spPr>
          <a:xfrm>
            <a:off x="107504" y="5733256"/>
            <a:ext cx="8692725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0" i="0">
                <a:solidFill>
                  <a:srgbClr val="5F7D95"/>
                </a:solidFill>
                <a:latin typeface="Proxima Nova"/>
                <a:ea typeface="Proxima Nova"/>
                <a:cs typeface="Proxima Nova"/>
                <a:sym typeface="Proxima Nova"/>
              </a:rPr>
              <a:t>This presentation has been designed using images from Flaticon.com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5F7D95"/>
                </a:solidFill>
                <a:latin typeface="Proxima Nova"/>
                <a:ea typeface="Proxima Nova"/>
                <a:cs typeface="Proxima Nova"/>
                <a:sym typeface="Proxima Nova"/>
              </a:rPr>
              <a:t>Images from Logic Ports: Embarcados.com.br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5F7D95"/>
                </a:solidFill>
                <a:latin typeface="Proxima Nova"/>
                <a:ea typeface="Proxima Nova"/>
                <a:cs typeface="Proxima Nova"/>
                <a:sym typeface="Proxima Nova"/>
              </a:rPr>
              <a:t>Images from Morse Code: scoutlife.org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597070" y="1525840"/>
            <a:ext cx="597600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Engenharia de Software</a:t>
            </a:r>
            <a:endParaRPr lang="en-US" sz="3497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  <a:p>
            <a:pPr algn="ctr"/>
            <a:r>
              <a:rPr lang="pt-BR" sz="2000" cap="all" dirty="0">
                <a:solidFill>
                  <a:srgbClr val="91A3AD"/>
                </a:solidFill>
                <a:latin typeface="Gotham HTF Light"/>
              </a:rPr>
              <a:t>Edge </a:t>
            </a:r>
            <a:r>
              <a:rPr lang="pt-BR" sz="2000" cap="all" dirty="0" err="1">
                <a:solidFill>
                  <a:srgbClr val="91A3AD"/>
                </a:solidFill>
                <a:latin typeface="Gotham HTF Light"/>
              </a:rPr>
              <a:t>Computing</a:t>
            </a:r>
            <a:r>
              <a:rPr lang="pt-BR" sz="2000" cap="all" dirty="0">
                <a:solidFill>
                  <a:srgbClr val="91A3AD"/>
                </a:solidFill>
                <a:latin typeface="Gotham HTF Light"/>
              </a:rPr>
              <a:t> &amp; Computer Systems</a:t>
            </a:r>
          </a:p>
          <a:p>
            <a:pPr algn="ctr"/>
            <a:endParaRPr lang="en-US" sz="2000" dirty="0">
              <a:solidFill>
                <a:srgbClr val="91A3AD"/>
              </a:solidFill>
              <a:latin typeface="Gotham HTF Light"/>
              <a:cs typeface="Gotham HTF Light"/>
            </a:endParaRPr>
          </a:p>
        </p:txBody>
      </p:sp>
      <p:pic>
        <p:nvPicPr>
          <p:cNvPr id="6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471" y="1031740"/>
            <a:ext cx="2044892" cy="2397260"/>
          </a:xfrm>
          <a:prstGeom prst="rect">
            <a:avLst/>
          </a:prstGeom>
        </p:spPr>
      </p:pic>
      <p:pic>
        <p:nvPicPr>
          <p:cNvPr id="11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1784" y="3429000"/>
            <a:ext cx="2018746" cy="2397260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FF2D797C-9004-4E71-9A05-AEC533C3C543}"/>
              </a:ext>
            </a:extLst>
          </p:cNvPr>
          <p:cNvSpPr txBox="1"/>
          <p:nvPr/>
        </p:nvSpPr>
        <p:spPr>
          <a:xfrm>
            <a:off x="1683010" y="3105835"/>
            <a:ext cx="577798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3600" dirty="0">
                <a:solidFill>
                  <a:srgbClr val="ED265B"/>
                </a:solidFill>
                <a:latin typeface="Gotham HTF Medium"/>
              </a:rPr>
              <a:t>07 – </a:t>
            </a:r>
            <a:r>
              <a:rPr lang="pt-BR" sz="3600" dirty="0" err="1">
                <a:solidFill>
                  <a:srgbClr val="ED265B"/>
                </a:solidFill>
                <a:latin typeface="Gotham HTF Medium"/>
              </a:rPr>
              <a:t>IOs</a:t>
            </a:r>
            <a:r>
              <a:rPr lang="pt-BR" sz="3600" dirty="0">
                <a:solidFill>
                  <a:srgbClr val="ED265B"/>
                </a:solidFill>
                <a:latin typeface="Gotham HTF Medium"/>
              </a:rPr>
              <a:t> e Atuadores</a:t>
            </a:r>
          </a:p>
        </p:txBody>
      </p: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75573A3E-34DC-2775-9C00-D54B073E771D}"/>
              </a:ext>
            </a:extLst>
          </p:cNvPr>
          <p:cNvGrpSpPr/>
          <p:nvPr/>
        </p:nvGrpSpPr>
        <p:grpSpPr>
          <a:xfrm>
            <a:off x="179512" y="5949280"/>
            <a:ext cx="5022312" cy="751853"/>
            <a:chOff x="1763688" y="4386590"/>
            <a:chExt cx="5022312" cy="751853"/>
          </a:xfrm>
        </p:grpSpPr>
        <p:sp>
          <p:nvSpPr>
            <p:cNvPr id="15" name="CaixaDeTexto 14">
              <a:extLst>
                <a:ext uri="{FF2B5EF4-FFF2-40B4-BE49-F238E27FC236}">
                  <a16:creationId xmlns:a16="http://schemas.microsoft.com/office/drawing/2014/main" id="{0E2E8EB7-77AA-4756-81C3-EA2F018D5F9F}"/>
                </a:ext>
              </a:extLst>
            </p:cNvPr>
            <p:cNvSpPr txBox="1"/>
            <p:nvPr/>
          </p:nvSpPr>
          <p:spPr>
            <a:xfrm>
              <a:off x="2192643" y="4386590"/>
              <a:ext cx="4593357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dirty="0">
                  <a:solidFill>
                    <a:srgbClr val="91A3AD"/>
                  </a:solidFill>
                  <a:latin typeface="Gotham HTF Light"/>
                  <a:cs typeface="Gotham HTF Light"/>
                </a:rPr>
                <a:t>Prof. Airton Y. C. </a:t>
              </a:r>
              <a:r>
                <a:rPr lang="en-US" sz="1600" dirty="0" err="1">
                  <a:solidFill>
                    <a:srgbClr val="91A3AD"/>
                  </a:solidFill>
                  <a:latin typeface="Gotham HTF Light"/>
                  <a:cs typeface="Gotham HTF Light"/>
                </a:rPr>
                <a:t>Toyofuku</a:t>
              </a:r>
              <a:r>
                <a:rPr lang="en-US" sz="1600" dirty="0">
                  <a:solidFill>
                    <a:srgbClr val="91A3AD"/>
                  </a:solidFill>
                  <a:latin typeface="Gotham HTF Light"/>
                  <a:cs typeface="Gotham HTF Light"/>
                </a:rPr>
                <a:t> </a:t>
              </a:r>
            </a:p>
          </p:txBody>
        </p:sp>
        <p:grpSp>
          <p:nvGrpSpPr>
            <p:cNvPr id="14" name="Google Shape;1218;p37">
              <a:extLst>
                <a:ext uri="{FF2B5EF4-FFF2-40B4-BE49-F238E27FC236}">
                  <a16:creationId xmlns:a16="http://schemas.microsoft.com/office/drawing/2014/main" id="{DD3164F3-E3ED-EBFB-6D27-687ADBCEA5D0}"/>
                </a:ext>
              </a:extLst>
            </p:cNvPr>
            <p:cNvGrpSpPr/>
            <p:nvPr/>
          </p:nvGrpSpPr>
          <p:grpSpPr>
            <a:xfrm>
              <a:off x="1763688" y="4837124"/>
              <a:ext cx="391001" cy="264085"/>
              <a:chOff x="564675" y="1700625"/>
              <a:chExt cx="465200" cy="314200"/>
            </a:xfrm>
          </p:grpSpPr>
          <p:sp>
            <p:nvSpPr>
              <p:cNvPr id="16" name="Google Shape;1219;p37">
                <a:extLst>
                  <a:ext uri="{FF2B5EF4-FFF2-40B4-BE49-F238E27FC236}">
                    <a16:creationId xmlns:a16="http://schemas.microsoft.com/office/drawing/2014/main" id="{A3D4D6E7-45A3-AEEE-E2C9-EC73E22D5F2F}"/>
                  </a:ext>
                </a:extLst>
              </p:cNvPr>
              <p:cNvSpPr/>
              <p:nvPr/>
            </p:nvSpPr>
            <p:spPr>
              <a:xfrm>
                <a:off x="564675" y="1700625"/>
                <a:ext cx="465200" cy="29250"/>
              </a:xfrm>
              <a:custGeom>
                <a:avLst/>
                <a:gdLst/>
                <a:ahLst/>
                <a:cxnLst/>
                <a:rect l="l" t="t" r="r" b="b"/>
                <a:pathLst>
                  <a:path w="18608" h="1170" fill="none" extrusionOk="0">
                    <a:moveTo>
                      <a:pt x="18608" y="1170"/>
                    </a:moveTo>
                    <a:lnTo>
                      <a:pt x="18608" y="488"/>
                    </a:lnTo>
                    <a:lnTo>
                      <a:pt x="18608" y="488"/>
                    </a:lnTo>
                    <a:lnTo>
                      <a:pt x="18608" y="390"/>
                    </a:lnTo>
                    <a:lnTo>
                      <a:pt x="18559" y="293"/>
                    </a:lnTo>
                    <a:lnTo>
                      <a:pt x="18535" y="220"/>
                    </a:lnTo>
                    <a:lnTo>
                      <a:pt x="18462" y="147"/>
                    </a:lnTo>
                    <a:lnTo>
                      <a:pt x="18389" y="74"/>
                    </a:lnTo>
                    <a:lnTo>
                      <a:pt x="18316" y="49"/>
                    </a:lnTo>
                    <a:lnTo>
                      <a:pt x="18218" y="1"/>
                    </a:lnTo>
                    <a:lnTo>
                      <a:pt x="18121" y="1"/>
                    </a:lnTo>
                    <a:lnTo>
                      <a:pt x="488" y="1"/>
                    </a:lnTo>
                    <a:lnTo>
                      <a:pt x="488" y="1"/>
                    </a:lnTo>
                    <a:lnTo>
                      <a:pt x="390" y="1"/>
                    </a:lnTo>
                    <a:lnTo>
                      <a:pt x="293" y="49"/>
                    </a:lnTo>
                    <a:lnTo>
                      <a:pt x="220" y="74"/>
                    </a:lnTo>
                    <a:lnTo>
                      <a:pt x="147" y="147"/>
                    </a:lnTo>
                    <a:lnTo>
                      <a:pt x="74" y="220"/>
                    </a:lnTo>
                    <a:lnTo>
                      <a:pt x="49" y="293"/>
                    </a:lnTo>
                    <a:lnTo>
                      <a:pt x="1" y="390"/>
                    </a:lnTo>
                    <a:lnTo>
                      <a:pt x="1" y="488"/>
                    </a:lnTo>
                    <a:lnTo>
                      <a:pt x="1" y="1170"/>
                    </a:lnTo>
                  </a:path>
                </a:pathLst>
              </a:custGeom>
              <a:noFill/>
              <a:ln w="12175" cap="rnd" cmpd="sng">
                <a:solidFill>
                  <a:srgbClr val="ED265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220;p37">
                <a:extLst>
                  <a:ext uri="{FF2B5EF4-FFF2-40B4-BE49-F238E27FC236}">
                    <a16:creationId xmlns:a16="http://schemas.microsoft.com/office/drawing/2014/main" id="{8EE44E1A-7E42-86CA-6455-F362B2748903}"/>
                  </a:ext>
                </a:extLst>
              </p:cNvPr>
              <p:cNvSpPr/>
              <p:nvPr/>
            </p:nvSpPr>
            <p:spPr>
              <a:xfrm>
                <a:off x="564675" y="1732300"/>
                <a:ext cx="465200" cy="272175"/>
              </a:xfrm>
              <a:custGeom>
                <a:avLst/>
                <a:gdLst/>
                <a:ahLst/>
                <a:cxnLst/>
                <a:rect l="l" t="t" r="r" b="b"/>
                <a:pathLst>
                  <a:path w="18608" h="10887" fill="none" extrusionOk="0">
                    <a:moveTo>
                      <a:pt x="13493" y="7209"/>
                    </a:moveTo>
                    <a:lnTo>
                      <a:pt x="18608" y="10887"/>
                    </a:lnTo>
                    <a:lnTo>
                      <a:pt x="18608" y="10887"/>
                    </a:lnTo>
                    <a:lnTo>
                      <a:pt x="18608" y="10814"/>
                    </a:lnTo>
                    <a:lnTo>
                      <a:pt x="18608" y="0"/>
                    </a:lnTo>
                    <a:lnTo>
                      <a:pt x="9450" y="6625"/>
                    </a:lnTo>
                    <a:lnTo>
                      <a:pt x="9450" y="6625"/>
                    </a:lnTo>
                    <a:lnTo>
                      <a:pt x="9377" y="6673"/>
                    </a:lnTo>
                    <a:lnTo>
                      <a:pt x="9304" y="6673"/>
                    </a:lnTo>
                    <a:lnTo>
                      <a:pt x="9304" y="6673"/>
                    </a:lnTo>
                    <a:lnTo>
                      <a:pt x="9231" y="6673"/>
                    </a:lnTo>
                    <a:lnTo>
                      <a:pt x="9158" y="6625"/>
                    </a:lnTo>
                    <a:lnTo>
                      <a:pt x="1" y="0"/>
                    </a:lnTo>
                    <a:lnTo>
                      <a:pt x="1" y="10814"/>
                    </a:lnTo>
                    <a:lnTo>
                      <a:pt x="1" y="10814"/>
                    </a:lnTo>
                    <a:lnTo>
                      <a:pt x="1" y="10887"/>
                    </a:lnTo>
                    <a:lnTo>
                      <a:pt x="5115" y="7209"/>
                    </a:lnTo>
                  </a:path>
                </a:pathLst>
              </a:custGeom>
              <a:noFill/>
              <a:ln w="12175" cap="rnd" cmpd="sng">
                <a:solidFill>
                  <a:srgbClr val="ED265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221;p37">
                <a:extLst>
                  <a:ext uri="{FF2B5EF4-FFF2-40B4-BE49-F238E27FC236}">
                    <a16:creationId xmlns:a16="http://schemas.microsoft.com/office/drawing/2014/main" id="{3DB42376-FC85-5E3A-31CB-A81EF80C7D97}"/>
                  </a:ext>
                </a:extLst>
              </p:cNvPr>
              <p:cNvSpPr/>
              <p:nvPr/>
            </p:nvSpPr>
            <p:spPr>
              <a:xfrm>
                <a:off x="572600" y="2014200"/>
                <a:ext cx="449375" cy="625"/>
              </a:xfrm>
              <a:custGeom>
                <a:avLst/>
                <a:gdLst/>
                <a:ahLst/>
                <a:cxnLst/>
                <a:rect l="l" t="t" r="r" b="b"/>
                <a:pathLst>
                  <a:path w="17975" h="25" fill="none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98" y="25"/>
                    </a:lnTo>
                    <a:lnTo>
                      <a:pt x="171" y="25"/>
                    </a:lnTo>
                    <a:lnTo>
                      <a:pt x="17804" y="25"/>
                    </a:lnTo>
                    <a:lnTo>
                      <a:pt x="17804" y="25"/>
                    </a:lnTo>
                    <a:lnTo>
                      <a:pt x="17877" y="25"/>
                    </a:lnTo>
                    <a:lnTo>
                      <a:pt x="17974" y="0"/>
                    </a:lnTo>
                  </a:path>
                </a:pathLst>
              </a:custGeom>
              <a:noFill/>
              <a:ln w="12175" cap="rnd" cmpd="sng">
                <a:solidFill>
                  <a:srgbClr val="ED265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0" name="CaixaDeTexto 19">
              <a:extLst>
                <a:ext uri="{FF2B5EF4-FFF2-40B4-BE49-F238E27FC236}">
                  <a16:creationId xmlns:a16="http://schemas.microsoft.com/office/drawing/2014/main" id="{B5FDBB35-A9D5-B68D-A845-F38B00DEBA44}"/>
                </a:ext>
              </a:extLst>
            </p:cNvPr>
            <p:cNvSpPr txBox="1"/>
            <p:nvPr/>
          </p:nvSpPr>
          <p:spPr>
            <a:xfrm>
              <a:off x="2192643" y="4799889"/>
              <a:ext cx="3335601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dirty="0">
                  <a:solidFill>
                    <a:srgbClr val="91A3AD"/>
                  </a:solidFill>
                  <a:latin typeface="Gotham HTF Light"/>
                  <a:cs typeface="Gotham HTF Light"/>
                </a:rPr>
                <a:t>profairton.toyofuku@fiap.com.br</a:t>
              </a:r>
              <a:endParaRPr lang="pt-BR" sz="1600" dirty="0"/>
            </a:p>
          </p:txBody>
        </p:sp>
        <p:sp>
          <p:nvSpPr>
            <p:cNvPr id="21" name="Google Shape;1302;p37">
              <a:extLst>
                <a:ext uri="{FF2B5EF4-FFF2-40B4-BE49-F238E27FC236}">
                  <a16:creationId xmlns:a16="http://schemas.microsoft.com/office/drawing/2014/main" id="{DA865BD1-6404-C499-D9F8-D66F3D87DC36}"/>
                </a:ext>
              </a:extLst>
            </p:cNvPr>
            <p:cNvSpPr/>
            <p:nvPr/>
          </p:nvSpPr>
          <p:spPr>
            <a:xfrm>
              <a:off x="1798999" y="4386979"/>
              <a:ext cx="320378" cy="337776"/>
            </a:xfrm>
            <a:custGeom>
              <a:avLst/>
              <a:gdLst/>
              <a:ahLst/>
              <a:cxnLst/>
              <a:rect l="l" t="t" r="r" b="b"/>
              <a:pathLst>
                <a:path w="15247" h="16075" fill="none" extrusionOk="0">
                  <a:moveTo>
                    <a:pt x="9401" y="10717"/>
                  </a:moveTo>
                  <a:lnTo>
                    <a:pt x="9401" y="10717"/>
                  </a:lnTo>
                  <a:lnTo>
                    <a:pt x="9085" y="10692"/>
                  </a:lnTo>
                  <a:lnTo>
                    <a:pt x="9085" y="9596"/>
                  </a:lnTo>
                  <a:lnTo>
                    <a:pt x="9085" y="9596"/>
                  </a:lnTo>
                  <a:lnTo>
                    <a:pt x="9401" y="9377"/>
                  </a:lnTo>
                  <a:lnTo>
                    <a:pt x="9718" y="9133"/>
                  </a:lnTo>
                  <a:lnTo>
                    <a:pt x="10010" y="8866"/>
                  </a:lnTo>
                  <a:lnTo>
                    <a:pt x="10302" y="8573"/>
                  </a:lnTo>
                  <a:lnTo>
                    <a:pt x="10546" y="8232"/>
                  </a:lnTo>
                  <a:lnTo>
                    <a:pt x="10765" y="7867"/>
                  </a:lnTo>
                  <a:lnTo>
                    <a:pt x="10984" y="7502"/>
                  </a:lnTo>
                  <a:lnTo>
                    <a:pt x="11155" y="7088"/>
                  </a:lnTo>
                  <a:lnTo>
                    <a:pt x="11155" y="7088"/>
                  </a:lnTo>
                  <a:lnTo>
                    <a:pt x="11228" y="7112"/>
                  </a:lnTo>
                  <a:lnTo>
                    <a:pt x="11228" y="7112"/>
                  </a:lnTo>
                  <a:lnTo>
                    <a:pt x="11374" y="7112"/>
                  </a:lnTo>
                  <a:lnTo>
                    <a:pt x="11496" y="7039"/>
                  </a:lnTo>
                  <a:lnTo>
                    <a:pt x="11617" y="6942"/>
                  </a:lnTo>
                  <a:lnTo>
                    <a:pt x="11715" y="6771"/>
                  </a:lnTo>
                  <a:lnTo>
                    <a:pt x="11812" y="6601"/>
                  </a:lnTo>
                  <a:lnTo>
                    <a:pt x="11910" y="6381"/>
                  </a:lnTo>
                  <a:lnTo>
                    <a:pt x="11958" y="6138"/>
                  </a:lnTo>
                  <a:lnTo>
                    <a:pt x="12007" y="5870"/>
                  </a:lnTo>
                  <a:lnTo>
                    <a:pt x="12007" y="5870"/>
                  </a:lnTo>
                  <a:lnTo>
                    <a:pt x="12031" y="5626"/>
                  </a:lnTo>
                  <a:lnTo>
                    <a:pt x="12007" y="5383"/>
                  </a:lnTo>
                  <a:lnTo>
                    <a:pt x="11983" y="5188"/>
                  </a:lnTo>
                  <a:lnTo>
                    <a:pt x="11934" y="4993"/>
                  </a:lnTo>
                  <a:lnTo>
                    <a:pt x="11885" y="4823"/>
                  </a:lnTo>
                  <a:lnTo>
                    <a:pt x="11812" y="4677"/>
                  </a:lnTo>
                  <a:lnTo>
                    <a:pt x="11715" y="4579"/>
                  </a:lnTo>
                  <a:lnTo>
                    <a:pt x="11593" y="4506"/>
                  </a:lnTo>
                  <a:lnTo>
                    <a:pt x="11593" y="4506"/>
                  </a:lnTo>
                  <a:lnTo>
                    <a:pt x="11666" y="4141"/>
                  </a:lnTo>
                  <a:lnTo>
                    <a:pt x="11690" y="3800"/>
                  </a:lnTo>
                  <a:lnTo>
                    <a:pt x="11690" y="3483"/>
                  </a:lnTo>
                  <a:lnTo>
                    <a:pt x="11690" y="3191"/>
                  </a:lnTo>
                  <a:lnTo>
                    <a:pt x="11666" y="2899"/>
                  </a:lnTo>
                  <a:lnTo>
                    <a:pt x="11617" y="2631"/>
                  </a:lnTo>
                  <a:lnTo>
                    <a:pt x="11544" y="2387"/>
                  </a:lnTo>
                  <a:lnTo>
                    <a:pt x="11471" y="2144"/>
                  </a:lnTo>
                  <a:lnTo>
                    <a:pt x="11374" y="1924"/>
                  </a:lnTo>
                  <a:lnTo>
                    <a:pt x="11276" y="1705"/>
                  </a:lnTo>
                  <a:lnTo>
                    <a:pt x="11155" y="1510"/>
                  </a:lnTo>
                  <a:lnTo>
                    <a:pt x="11009" y="1340"/>
                  </a:lnTo>
                  <a:lnTo>
                    <a:pt x="10862" y="1169"/>
                  </a:lnTo>
                  <a:lnTo>
                    <a:pt x="10716" y="1023"/>
                  </a:lnTo>
                  <a:lnTo>
                    <a:pt x="10400" y="755"/>
                  </a:lnTo>
                  <a:lnTo>
                    <a:pt x="10034" y="561"/>
                  </a:lnTo>
                  <a:lnTo>
                    <a:pt x="9669" y="366"/>
                  </a:lnTo>
                  <a:lnTo>
                    <a:pt x="9304" y="244"/>
                  </a:lnTo>
                  <a:lnTo>
                    <a:pt x="8938" y="146"/>
                  </a:lnTo>
                  <a:lnTo>
                    <a:pt x="8573" y="73"/>
                  </a:lnTo>
                  <a:lnTo>
                    <a:pt x="8232" y="25"/>
                  </a:lnTo>
                  <a:lnTo>
                    <a:pt x="7915" y="0"/>
                  </a:lnTo>
                  <a:lnTo>
                    <a:pt x="7623" y="0"/>
                  </a:lnTo>
                  <a:lnTo>
                    <a:pt x="7623" y="0"/>
                  </a:lnTo>
                  <a:lnTo>
                    <a:pt x="7282" y="25"/>
                  </a:lnTo>
                  <a:lnTo>
                    <a:pt x="6990" y="98"/>
                  </a:lnTo>
                  <a:lnTo>
                    <a:pt x="6746" y="171"/>
                  </a:lnTo>
                  <a:lnTo>
                    <a:pt x="6527" y="293"/>
                  </a:lnTo>
                  <a:lnTo>
                    <a:pt x="6332" y="390"/>
                  </a:lnTo>
                  <a:lnTo>
                    <a:pt x="6186" y="536"/>
                  </a:lnTo>
                  <a:lnTo>
                    <a:pt x="6040" y="658"/>
                  </a:lnTo>
                  <a:lnTo>
                    <a:pt x="5943" y="780"/>
                  </a:lnTo>
                  <a:lnTo>
                    <a:pt x="5943" y="780"/>
                  </a:lnTo>
                  <a:lnTo>
                    <a:pt x="5943" y="780"/>
                  </a:lnTo>
                  <a:lnTo>
                    <a:pt x="5943" y="780"/>
                  </a:lnTo>
                  <a:lnTo>
                    <a:pt x="5553" y="853"/>
                  </a:lnTo>
                  <a:lnTo>
                    <a:pt x="5188" y="975"/>
                  </a:lnTo>
                  <a:lnTo>
                    <a:pt x="4871" y="1145"/>
                  </a:lnTo>
                  <a:lnTo>
                    <a:pt x="4603" y="1316"/>
                  </a:lnTo>
                  <a:lnTo>
                    <a:pt x="4360" y="1535"/>
                  </a:lnTo>
                  <a:lnTo>
                    <a:pt x="4165" y="1754"/>
                  </a:lnTo>
                  <a:lnTo>
                    <a:pt x="4019" y="2022"/>
                  </a:lnTo>
                  <a:lnTo>
                    <a:pt x="3897" y="2290"/>
                  </a:lnTo>
                  <a:lnTo>
                    <a:pt x="3799" y="2558"/>
                  </a:lnTo>
                  <a:lnTo>
                    <a:pt x="3726" y="2826"/>
                  </a:lnTo>
                  <a:lnTo>
                    <a:pt x="3678" y="3118"/>
                  </a:lnTo>
                  <a:lnTo>
                    <a:pt x="3629" y="3410"/>
                  </a:lnTo>
                  <a:lnTo>
                    <a:pt x="3629" y="3702"/>
                  </a:lnTo>
                  <a:lnTo>
                    <a:pt x="3629" y="3970"/>
                  </a:lnTo>
                  <a:lnTo>
                    <a:pt x="3678" y="4482"/>
                  </a:lnTo>
                  <a:lnTo>
                    <a:pt x="3678" y="4482"/>
                  </a:lnTo>
                  <a:lnTo>
                    <a:pt x="3678" y="4506"/>
                  </a:lnTo>
                  <a:lnTo>
                    <a:pt x="3678" y="4506"/>
                  </a:lnTo>
                  <a:lnTo>
                    <a:pt x="3556" y="4555"/>
                  </a:lnTo>
                  <a:lnTo>
                    <a:pt x="3459" y="4652"/>
                  </a:lnTo>
                  <a:lnTo>
                    <a:pt x="3385" y="4798"/>
                  </a:lnTo>
                  <a:lnTo>
                    <a:pt x="3312" y="4969"/>
                  </a:lnTo>
                  <a:lnTo>
                    <a:pt x="3264" y="5164"/>
                  </a:lnTo>
                  <a:lnTo>
                    <a:pt x="3239" y="5383"/>
                  </a:lnTo>
                  <a:lnTo>
                    <a:pt x="3215" y="5626"/>
                  </a:lnTo>
                  <a:lnTo>
                    <a:pt x="3239" y="5870"/>
                  </a:lnTo>
                  <a:lnTo>
                    <a:pt x="3239" y="5870"/>
                  </a:lnTo>
                  <a:lnTo>
                    <a:pt x="3288" y="6138"/>
                  </a:lnTo>
                  <a:lnTo>
                    <a:pt x="3337" y="6381"/>
                  </a:lnTo>
                  <a:lnTo>
                    <a:pt x="3434" y="6601"/>
                  </a:lnTo>
                  <a:lnTo>
                    <a:pt x="3532" y="6771"/>
                  </a:lnTo>
                  <a:lnTo>
                    <a:pt x="3629" y="6942"/>
                  </a:lnTo>
                  <a:lnTo>
                    <a:pt x="3751" y="7039"/>
                  </a:lnTo>
                  <a:lnTo>
                    <a:pt x="3873" y="7112"/>
                  </a:lnTo>
                  <a:lnTo>
                    <a:pt x="4019" y="7112"/>
                  </a:lnTo>
                  <a:lnTo>
                    <a:pt x="4019" y="7112"/>
                  </a:lnTo>
                  <a:lnTo>
                    <a:pt x="4092" y="7088"/>
                  </a:lnTo>
                  <a:lnTo>
                    <a:pt x="4092" y="7088"/>
                  </a:lnTo>
                  <a:lnTo>
                    <a:pt x="4262" y="7502"/>
                  </a:lnTo>
                  <a:lnTo>
                    <a:pt x="4481" y="7867"/>
                  </a:lnTo>
                  <a:lnTo>
                    <a:pt x="4701" y="8232"/>
                  </a:lnTo>
                  <a:lnTo>
                    <a:pt x="4969" y="8573"/>
                  </a:lnTo>
                  <a:lnTo>
                    <a:pt x="5236" y="8866"/>
                  </a:lnTo>
                  <a:lnTo>
                    <a:pt x="5529" y="9133"/>
                  </a:lnTo>
                  <a:lnTo>
                    <a:pt x="5845" y="9377"/>
                  </a:lnTo>
                  <a:lnTo>
                    <a:pt x="6162" y="9596"/>
                  </a:lnTo>
                  <a:lnTo>
                    <a:pt x="6162" y="10668"/>
                  </a:lnTo>
                  <a:lnTo>
                    <a:pt x="6162" y="10668"/>
                  </a:lnTo>
                  <a:lnTo>
                    <a:pt x="5650" y="10717"/>
                  </a:lnTo>
                  <a:lnTo>
                    <a:pt x="5650" y="10717"/>
                  </a:lnTo>
                  <a:lnTo>
                    <a:pt x="5066" y="10814"/>
                  </a:lnTo>
                  <a:lnTo>
                    <a:pt x="4506" y="10936"/>
                  </a:lnTo>
                  <a:lnTo>
                    <a:pt x="3946" y="11058"/>
                  </a:lnTo>
                  <a:lnTo>
                    <a:pt x="3410" y="11228"/>
                  </a:lnTo>
                  <a:lnTo>
                    <a:pt x="2923" y="11423"/>
                  </a:lnTo>
                  <a:lnTo>
                    <a:pt x="2460" y="11642"/>
                  </a:lnTo>
                  <a:lnTo>
                    <a:pt x="2022" y="11886"/>
                  </a:lnTo>
                  <a:lnTo>
                    <a:pt x="1632" y="12153"/>
                  </a:lnTo>
                  <a:lnTo>
                    <a:pt x="1267" y="12421"/>
                  </a:lnTo>
                  <a:lnTo>
                    <a:pt x="950" y="12738"/>
                  </a:lnTo>
                  <a:lnTo>
                    <a:pt x="682" y="13079"/>
                  </a:lnTo>
                  <a:lnTo>
                    <a:pt x="439" y="13420"/>
                  </a:lnTo>
                  <a:lnTo>
                    <a:pt x="268" y="13810"/>
                  </a:lnTo>
                  <a:lnTo>
                    <a:pt x="122" y="14199"/>
                  </a:lnTo>
                  <a:lnTo>
                    <a:pt x="49" y="14638"/>
                  </a:lnTo>
                  <a:lnTo>
                    <a:pt x="0" y="15076"/>
                  </a:lnTo>
                  <a:lnTo>
                    <a:pt x="0" y="15076"/>
                  </a:lnTo>
                  <a:lnTo>
                    <a:pt x="49" y="15125"/>
                  </a:lnTo>
                  <a:lnTo>
                    <a:pt x="244" y="15222"/>
                  </a:lnTo>
                  <a:lnTo>
                    <a:pt x="414" y="15295"/>
                  </a:lnTo>
                  <a:lnTo>
                    <a:pt x="633" y="15393"/>
                  </a:lnTo>
                  <a:lnTo>
                    <a:pt x="901" y="15490"/>
                  </a:lnTo>
                  <a:lnTo>
                    <a:pt x="1267" y="15563"/>
                  </a:lnTo>
                  <a:lnTo>
                    <a:pt x="1705" y="15661"/>
                  </a:lnTo>
                  <a:lnTo>
                    <a:pt x="2216" y="15758"/>
                  </a:lnTo>
                  <a:lnTo>
                    <a:pt x="2825" y="15831"/>
                  </a:lnTo>
                  <a:lnTo>
                    <a:pt x="3556" y="15928"/>
                  </a:lnTo>
                  <a:lnTo>
                    <a:pt x="4384" y="15977"/>
                  </a:lnTo>
                  <a:lnTo>
                    <a:pt x="5309" y="16026"/>
                  </a:lnTo>
                  <a:lnTo>
                    <a:pt x="6381" y="16050"/>
                  </a:lnTo>
                  <a:lnTo>
                    <a:pt x="7599" y="16075"/>
                  </a:lnTo>
                  <a:lnTo>
                    <a:pt x="7599" y="16075"/>
                  </a:lnTo>
                  <a:lnTo>
                    <a:pt x="8792" y="16050"/>
                  </a:lnTo>
                  <a:lnTo>
                    <a:pt x="9864" y="16026"/>
                  </a:lnTo>
                  <a:lnTo>
                    <a:pt x="10814" y="15977"/>
                  </a:lnTo>
                  <a:lnTo>
                    <a:pt x="11642" y="15928"/>
                  </a:lnTo>
                  <a:lnTo>
                    <a:pt x="12372" y="15831"/>
                  </a:lnTo>
                  <a:lnTo>
                    <a:pt x="12981" y="15758"/>
                  </a:lnTo>
                  <a:lnTo>
                    <a:pt x="13517" y="15661"/>
                  </a:lnTo>
                  <a:lnTo>
                    <a:pt x="13955" y="15563"/>
                  </a:lnTo>
                  <a:lnTo>
                    <a:pt x="14321" y="15490"/>
                  </a:lnTo>
                  <a:lnTo>
                    <a:pt x="14613" y="15393"/>
                  </a:lnTo>
                  <a:lnTo>
                    <a:pt x="14832" y="15295"/>
                  </a:lnTo>
                  <a:lnTo>
                    <a:pt x="15003" y="15222"/>
                  </a:lnTo>
                  <a:lnTo>
                    <a:pt x="15173" y="15125"/>
                  </a:lnTo>
                  <a:lnTo>
                    <a:pt x="15246" y="15076"/>
                  </a:lnTo>
                  <a:lnTo>
                    <a:pt x="15246" y="15076"/>
                  </a:lnTo>
                  <a:lnTo>
                    <a:pt x="15198" y="14613"/>
                  </a:lnTo>
                  <a:lnTo>
                    <a:pt x="15125" y="14175"/>
                  </a:lnTo>
                  <a:lnTo>
                    <a:pt x="15003" y="13761"/>
                  </a:lnTo>
                  <a:lnTo>
                    <a:pt x="14832" y="13371"/>
                  </a:lnTo>
                  <a:lnTo>
                    <a:pt x="14589" y="13006"/>
                  </a:lnTo>
                  <a:lnTo>
                    <a:pt x="14321" y="12665"/>
                  </a:lnTo>
                  <a:lnTo>
                    <a:pt x="14004" y="12373"/>
                  </a:lnTo>
                  <a:lnTo>
                    <a:pt x="13639" y="12080"/>
                  </a:lnTo>
                  <a:lnTo>
                    <a:pt x="13249" y="11813"/>
                  </a:lnTo>
                  <a:lnTo>
                    <a:pt x="12811" y="11593"/>
                  </a:lnTo>
                  <a:lnTo>
                    <a:pt x="12324" y="11374"/>
                  </a:lnTo>
                  <a:lnTo>
                    <a:pt x="11812" y="11204"/>
                  </a:lnTo>
                  <a:lnTo>
                    <a:pt x="11252" y="11033"/>
                  </a:lnTo>
                  <a:lnTo>
                    <a:pt x="10668" y="10911"/>
                  </a:lnTo>
                  <a:lnTo>
                    <a:pt x="10034" y="10790"/>
                  </a:lnTo>
                  <a:lnTo>
                    <a:pt x="9401" y="10717"/>
                  </a:lnTo>
                  <a:lnTo>
                    <a:pt x="9401" y="10717"/>
                  </a:lnTo>
                  <a:close/>
                </a:path>
              </a:pathLst>
            </a:custGeom>
            <a:noFill/>
            <a:ln w="12175" cap="rnd" cmpd="sng">
              <a:solidFill>
                <a:srgbClr val="ED145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894759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PWM</a:t>
            </a:r>
          </a:p>
        </p:txBody>
      </p:sp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1191F7F9-B62A-DD9B-C496-2FC215E9A164}"/>
              </a:ext>
            </a:extLst>
          </p:cNvPr>
          <p:cNvSpPr txBox="1">
            <a:spLocks/>
          </p:cNvSpPr>
          <p:nvPr/>
        </p:nvSpPr>
        <p:spPr>
          <a:xfrm>
            <a:off x="228600" y="1468510"/>
            <a:ext cx="3744416" cy="452463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1400" b="0" i="0" dirty="0">
                <a:effectLst/>
                <a:latin typeface="Gotham HTF"/>
              </a:rPr>
              <a:t>PWM é a sigla para "Pulse </a:t>
            </a:r>
            <a:r>
              <a:rPr lang="pt-BR" sz="1400" b="0" i="0" dirty="0" err="1">
                <a:effectLst/>
                <a:latin typeface="Gotham HTF"/>
              </a:rPr>
              <a:t>Width</a:t>
            </a:r>
            <a:r>
              <a:rPr lang="pt-BR" sz="1400" b="0" i="0" dirty="0">
                <a:effectLst/>
                <a:latin typeface="Gotham HTF"/>
              </a:rPr>
              <a:t> </a:t>
            </a:r>
            <a:r>
              <a:rPr lang="pt-BR" sz="1400" b="0" i="0" dirty="0" err="1">
                <a:effectLst/>
                <a:latin typeface="Gotham HTF"/>
              </a:rPr>
              <a:t>Modulation</a:t>
            </a:r>
            <a:r>
              <a:rPr lang="pt-BR" sz="1400" b="0" i="0" dirty="0">
                <a:effectLst/>
                <a:latin typeface="Gotham HTF"/>
              </a:rPr>
              <a:t>", que em português significa "Modulação por Largura de Pulso"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t-BR" sz="1400" b="0" i="0" dirty="0">
                <a:effectLst/>
                <a:latin typeface="Gotham HTF"/>
              </a:rPr>
              <a:t>É uma técnica utilizada em eletrônica para controlar a quantidade média de energia fornecida a um dispositivo elétrico.</a:t>
            </a:r>
            <a:endParaRPr lang="pt-BR" sz="1400" dirty="0">
              <a:latin typeface="Gotham HTF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pt-BR" sz="1400" b="0" i="0" dirty="0">
                <a:effectLst/>
                <a:latin typeface="Gotham HTF"/>
              </a:rPr>
              <a:t>O tempo de cada pulso é dividido em duas partes:</a:t>
            </a:r>
          </a:p>
          <a:p>
            <a:pPr>
              <a:buClr>
                <a:srgbClr val="ED265B"/>
              </a:buClr>
              <a:buFont typeface="Wingdings" panose="05000000000000000000" pitchFamily="2" charset="2"/>
              <a:buChar char="Ø"/>
            </a:pPr>
            <a:r>
              <a:rPr lang="pt-BR" sz="1400" dirty="0">
                <a:latin typeface="Gotham HTF"/>
              </a:rPr>
              <a:t>O</a:t>
            </a:r>
            <a:r>
              <a:rPr lang="pt-BR" sz="1400" b="0" i="0" dirty="0">
                <a:effectLst/>
                <a:latin typeface="Gotham HTF"/>
              </a:rPr>
              <a:t> período</a:t>
            </a:r>
            <a:r>
              <a:rPr lang="pt-BR" sz="1400" dirty="0">
                <a:latin typeface="Gotham HTF"/>
              </a:rPr>
              <a:t>: </a:t>
            </a:r>
            <a:r>
              <a:rPr lang="pt-BR" sz="1400" b="0" i="0" dirty="0">
                <a:effectLst/>
                <a:latin typeface="Gotham HTF"/>
              </a:rPr>
              <a:t>tempo completo de um ciclo de pulso</a:t>
            </a:r>
            <a:endParaRPr lang="pt-BR" sz="1400" dirty="0">
              <a:latin typeface="Gotham HTF"/>
            </a:endParaRPr>
          </a:p>
          <a:p>
            <a:pPr>
              <a:buClr>
                <a:srgbClr val="ED265B"/>
              </a:buClr>
              <a:buFont typeface="Wingdings" panose="05000000000000000000" pitchFamily="2" charset="2"/>
              <a:buChar char="Ø"/>
            </a:pPr>
            <a:r>
              <a:rPr lang="pt-BR" sz="1400" b="0" i="0" dirty="0">
                <a:effectLst/>
                <a:latin typeface="Gotham HTF"/>
              </a:rPr>
              <a:t>O ciclo de trabalho: é a fração do período em que o pulso está em nível alto (ligado)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t-BR" sz="1400" b="0" i="0" dirty="0">
                <a:effectLst/>
                <a:latin typeface="Gotham HTF"/>
              </a:rPr>
              <a:t>A largura do pulso, ou seja, a duração em que o pulso está em nível alto, é variada para controlar a quantidade média de energia fornecida ao dispositivo.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BE663C9-D8B4-E68C-7B6E-163510356AF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1" t="7507" r="7598" b="434"/>
          <a:stretch/>
        </p:blipFill>
        <p:spPr>
          <a:xfrm>
            <a:off x="3923927" y="1468510"/>
            <a:ext cx="5187415" cy="3422310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1FC50F77-B2C2-82B4-B454-764EF09DC01B}"/>
              </a:ext>
            </a:extLst>
          </p:cNvPr>
          <p:cNvSpPr txBox="1"/>
          <p:nvPr/>
        </p:nvSpPr>
        <p:spPr>
          <a:xfrm>
            <a:off x="4283968" y="5013176"/>
            <a:ext cx="510972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50" dirty="0"/>
              <a:t>Fonte: https://makersportal.com/blog/2020/3/21/raspberry-pi-servo-panning-camera</a:t>
            </a:r>
          </a:p>
        </p:txBody>
      </p:sp>
    </p:spTree>
    <p:extLst>
      <p:ext uri="{BB962C8B-B14F-4D97-AF65-F5344CB8AC3E}">
        <p14:creationId xmlns:p14="http://schemas.microsoft.com/office/powerpoint/2010/main" val="2463751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Servo Motor</a:t>
            </a:r>
          </a:p>
        </p:txBody>
      </p:sp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1191F7F9-B62A-DD9B-C496-2FC215E9A164}"/>
              </a:ext>
            </a:extLst>
          </p:cNvPr>
          <p:cNvSpPr txBox="1">
            <a:spLocks/>
          </p:cNvSpPr>
          <p:nvPr/>
        </p:nvSpPr>
        <p:spPr>
          <a:xfrm>
            <a:off x="258146" y="1208620"/>
            <a:ext cx="5446262" cy="452463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1200" b="0" i="0" dirty="0">
                <a:effectLst/>
                <a:latin typeface="Gotham HTF"/>
              </a:rPr>
              <a:t>É tipo especial de motor de corrente contínua (DC) projetado para controlar a posição angular de um eixo de saída com precisão. </a:t>
            </a:r>
            <a:r>
              <a:rPr lang="pt-BR" sz="1200" dirty="0">
                <a:latin typeface="Gotham HTF"/>
              </a:rPr>
              <a:t>P</a:t>
            </a:r>
            <a:r>
              <a:rPr lang="pt-BR" sz="1200" b="0" i="0" dirty="0">
                <a:effectLst/>
                <a:latin typeface="Gotham HTF"/>
              </a:rPr>
              <a:t>ossui três componentes principais: </a:t>
            </a:r>
          </a:p>
          <a:p>
            <a:pPr>
              <a:buClr>
                <a:srgbClr val="ED265B"/>
              </a:buClr>
              <a:buFont typeface="Wingdings" panose="05000000000000000000" pitchFamily="2" charset="2"/>
              <a:buChar char="v"/>
            </a:pPr>
            <a:endParaRPr lang="pt-BR" sz="1200" b="0" i="0" dirty="0">
              <a:effectLst/>
              <a:latin typeface="Gotham HTF"/>
            </a:endParaRPr>
          </a:p>
          <a:p>
            <a:pPr>
              <a:buClr>
                <a:srgbClr val="ED265B"/>
              </a:buClr>
              <a:buFont typeface="Wingdings" panose="05000000000000000000" pitchFamily="2" charset="2"/>
              <a:buChar char="v"/>
            </a:pPr>
            <a:r>
              <a:rPr lang="pt-BR" sz="1200" b="0" i="0" dirty="0">
                <a:effectLst/>
                <a:latin typeface="Gotham HTF"/>
              </a:rPr>
              <a:t>um motor de corrente contínua: responsável por fornecer a energia mecânica para girar o eixo de saída do servo motor</a:t>
            </a:r>
          </a:p>
          <a:p>
            <a:pPr>
              <a:buClr>
                <a:srgbClr val="ED265B"/>
              </a:buClr>
              <a:buFont typeface="Wingdings" panose="05000000000000000000" pitchFamily="2" charset="2"/>
              <a:buChar char="v"/>
            </a:pPr>
            <a:r>
              <a:rPr lang="pt-BR" sz="1200" b="0" i="0" dirty="0">
                <a:effectLst/>
                <a:latin typeface="Gotham HTF"/>
              </a:rPr>
              <a:t>um circuito de controle interno: responsável por interpretar o sinal de controle enviado pelo Arduino e ajustar a posição do eixo de saída de acordo.</a:t>
            </a:r>
          </a:p>
          <a:p>
            <a:pPr>
              <a:buClr>
                <a:srgbClr val="ED265B"/>
              </a:buClr>
              <a:buFont typeface="Wingdings" panose="05000000000000000000" pitchFamily="2" charset="2"/>
              <a:buChar char="v"/>
            </a:pPr>
            <a:r>
              <a:rPr lang="pt-BR" sz="1200" b="0" i="0" dirty="0">
                <a:effectLst/>
                <a:latin typeface="Gotham HTF"/>
              </a:rPr>
              <a:t>um conjunto de engrenagens: usadas para reduzir a velocidade do motor e aumentar o torque, permitindo que o servo motor seja capaz de movimentar cargas com precisão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pt-BR" sz="1200" dirty="0">
              <a:latin typeface="Gotham HTF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pt-BR" sz="1200" dirty="0">
                <a:latin typeface="Gotham HTF"/>
              </a:rPr>
              <a:t>O</a:t>
            </a:r>
            <a:r>
              <a:rPr lang="pt-BR" sz="1200" b="0" i="0" dirty="0">
                <a:effectLst/>
                <a:latin typeface="Gotham HTF"/>
              </a:rPr>
              <a:t> sinal PWM é usado para controlar a posição do servo motor. Por exemplo, um pulso com uma largura de 1 milissegundo pode indicar uma posição de 0 graus, enquanto um pulso com uma largura de 2 milissegundos pode indicar uma posição de 180 graus. A variação na largura do pulso permite o controle preciso da posição angular do servo motor.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pt-BR" sz="1200" b="0" i="0" dirty="0">
              <a:effectLst/>
              <a:latin typeface="Gotham HTF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pt-BR" sz="1200" b="0" i="0" dirty="0">
                <a:effectLst/>
                <a:latin typeface="Gotham HTF"/>
              </a:rPr>
              <a:t>Eles são comumente usados em robótica, automação residencial, modelagem, controle de movimento de câmeras, aeromodelismo e uma ampla gama de outros projetos onde o controle preciso de posição é necessário, devido à sua precisão e facilidade de controle.</a:t>
            </a:r>
            <a:endParaRPr lang="pt-BR" sz="1200" dirty="0">
              <a:latin typeface="Gotham HTF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51588CA2-5F10-1080-66A7-89CE7F0210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4408" y="1978980"/>
            <a:ext cx="2900040" cy="2900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049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89B94BC6-5A0C-D88D-68E2-9B5FF6C73E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2290" y="1916832"/>
            <a:ext cx="3433564" cy="3433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Relay</a:t>
            </a:r>
          </a:p>
        </p:txBody>
      </p:sp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1191F7F9-B62A-DD9B-C496-2FC215E9A164}"/>
              </a:ext>
            </a:extLst>
          </p:cNvPr>
          <p:cNvSpPr txBox="1">
            <a:spLocks/>
          </p:cNvSpPr>
          <p:nvPr/>
        </p:nvSpPr>
        <p:spPr>
          <a:xfrm>
            <a:off x="258146" y="1208620"/>
            <a:ext cx="5446262" cy="452463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1600" b="0" i="0" dirty="0">
                <a:solidFill>
                  <a:srgbClr val="000000"/>
                </a:solidFill>
                <a:effectLst/>
                <a:latin typeface="Gotham HTF"/>
              </a:rPr>
              <a:t>Os relés são componentes eletromecânicos capazes de controlar circuitos externos de grandes correntes a partir de pequenas correntes ou tensões, ou seja, acionando um relé com uma pilha podemos controlar um motor que esteja ligado em 110 ou 220 volts, por exemplo. Comumente é utilizado em projetos de automação residencial para controle de lâmpadas, ventiladores e outras saídas que possam ser acionadas através de relé.</a:t>
            </a:r>
            <a:endParaRPr lang="pt-BR" sz="1600" b="0" i="0" dirty="0">
              <a:effectLst/>
              <a:latin typeface="Gotham HTF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pt-BR" sz="1600" b="1" dirty="0">
                <a:solidFill>
                  <a:srgbClr val="ED265B"/>
                </a:solidFill>
                <a:latin typeface="Gotham HTF"/>
              </a:rPr>
              <a:t>Especificações técnicas:</a:t>
            </a:r>
          </a:p>
          <a:p>
            <a:pPr>
              <a:buClr>
                <a:srgbClr val="ED145B"/>
              </a:buClr>
              <a:buFont typeface="Wingdings" panose="05000000000000000000" pitchFamily="2" charset="2"/>
              <a:buChar char="Ø"/>
            </a:pPr>
            <a:r>
              <a:rPr lang="pt-BR" sz="1600" b="0" i="0" dirty="0">
                <a:solidFill>
                  <a:srgbClr val="000000"/>
                </a:solidFill>
                <a:effectLst/>
                <a:latin typeface="Gotham HTF"/>
              </a:rPr>
              <a:t>Tensão de operação: 3,3V – 5VDC</a:t>
            </a:r>
            <a:endParaRPr lang="pt-BR" sz="1600" dirty="0">
              <a:latin typeface="Gotham HTF"/>
            </a:endParaRPr>
          </a:p>
          <a:p>
            <a:pPr>
              <a:buClr>
                <a:srgbClr val="ED145B"/>
              </a:buClr>
              <a:buFont typeface="Wingdings" panose="05000000000000000000" pitchFamily="2" charset="2"/>
              <a:buChar char="Ø"/>
            </a:pPr>
            <a:r>
              <a:rPr lang="pt-BR" sz="1600" b="0" i="0" dirty="0">
                <a:solidFill>
                  <a:srgbClr val="000000"/>
                </a:solidFill>
                <a:effectLst/>
                <a:latin typeface="Gotham HTF"/>
              </a:rPr>
              <a:t>Corrente de operação: 15 ~ 20mA</a:t>
            </a:r>
            <a:endParaRPr lang="pt-BR" sz="1600" dirty="0">
              <a:latin typeface="Gotham HTF"/>
            </a:endParaRPr>
          </a:p>
          <a:p>
            <a:pPr>
              <a:buClr>
                <a:srgbClr val="ED145B"/>
              </a:buClr>
              <a:buFont typeface="Wingdings" panose="05000000000000000000" pitchFamily="2" charset="2"/>
              <a:buChar char="Ø"/>
            </a:pPr>
            <a:r>
              <a:rPr lang="pt-BR" sz="1600" b="0" i="0" dirty="0">
                <a:solidFill>
                  <a:srgbClr val="000000"/>
                </a:solidFill>
                <a:effectLst/>
                <a:latin typeface="Gotham HTF"/>
              </a:rPr>
              <a:t>Capacidade do relé: 30VDC/10A e 250VAC/10A</a:t>
            </a:r>
            <a:endParaRPr lang="pt-BR" sz="1600" dirty="0">
              <a:latin typeface="Gotham HTF"/>
            </a:endParaRPr>
          </a:p>
          <a:p>
            <a:pPr>
              <a:buClr>
                <a:srgbClr val="ED145B"/>
              </a:buClr>
              <a:buFont typeface="Wingdings" panose="05000000000000000000" pitchFamily="2" charset="2"/>
              <a:buChar char="Ø"/>
            </a:pPr>
            <a:r>
              <a:rPr lang="pt-BR" sz="1600" b="0" i="0" dirty="0">
                <a:solidFill>
                  <a:srgbClr val="000000"/>
                </a:solidFill>
                <a:effectLst/>
                <a:latin typeface="Gotham HTF"/>
              </a:rPr>
              <a:t>1 canal</a:t>
            </a:r>
            <a:endParaRPr lang="pt-BR" sz="1600" dirty="0">
              <a:latin typeface="Gotham HTF"/>
            </a:endParaRPr>
          </a:p>
          <a:p>
            <a:pPr>
              <a:buClr>
                <a:srgbClr val="ED145B"/>
              </a:buClr>
              <a:buFont typeface="Wingdings" panose="05000000000000000000" pitchFamily="2" charset="2"/>
              <a:buChar char="Ø"/>
            </a:pPr>
            <a:r>
              <a:rPr lang="pt-BR" sz="1600" b="0" i="0" dirty="0">
                <a:solidFill>
                  <a:srgbClr val="000000"/>
                </a:solidFill>
                <a:effectLst/>
                <a:latin typeface="Gotham HTF"/>
              </a:rPr>
              <a:t>LED indicador para  presença de tensão</a:t>
            </a:r>
            <a:endParaRPr lang="pt-BR" sz="1600" dirty="0">
              <a:latin typeface="Gotham HTF"/>
            </a:endParaRPr>
          </a:p>
          <a:p>
            <a:pPr>
              <a:buClr>
                <a:srgbClr val="ED145B"/>
              </a:buClr>
              <a:buFont typeface="Wingdings" panose="05000000000000000000" pitchFamily="2" charset="2"/>
              <a:buChar char="Ø"/>
            </a:pPr>
            <a:r>
              <a:rPr lang="pt-BR" sz="1600" b="0" i="0" dirty="0">
                <a:solidFill>
                  <a:srgbClr val="000000"/>
                </a:solidFill>
                <a:effectLst/>
                <a:latin typeface="Gotham HTF"/>
              </a:rPr>
              <a:t>LED indicador para acionamento do relé</a:t>
            </a:r>
            <a:endParaRPr lang="pt-BR" sz="1600" dirty="0">
              <a:latin typeface="Gotham HTF"/>
            </a:endParaRPr>
          </a:p>
          <a:p>
            <a:pPr>
              <a:buClr>
                <a:srgbClr val="ED145B"/>
              </a:buClr>
              <a:buFont typeface="Wingdings" panose="05000000000000000000" pitchFamily="2" charset="2"/>
              <a:buChar char="Ø"/>
            </a:pPr>
            <a:r>
              <a:rPr lang="pt-BR" sz="1600" b="0" i="0" dirty="0">
                <a:solidFill>
                  <a:srgbClr val="000000"/>
                </a:solidFill>
                <a:effectLst/>
                <a:latin typeface="Gotham HTF"/>
              </a:rPr>
              <a:t>Tempo de resposta: 5 ~ 10ms</a:t>
            </a:r>
            <a:endParaRPr lang="pt-BR" sz="1600" dirty="0">
              <a:latin typeface="Gotham HTF"/>
            </a:endParaRPr>
          </a:p>
        </p:txBody>
      </p:sp>
    </p:spTree>
    <p:extLst>
      <p:ext uri="{BB962C8B-B14F-4D97-AF65-F5344CB8AC3E}">
        <p14:creationId xmlns:p14="http://schemas.microsoft.com/office/powerpoint/2010/main" val="1234511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0F39361C-170F-4A16-4EAA-8515B085C1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556792"/>
            <a:ext cx="3031248" cy="3031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1191F7F9-B62A-DD9B-C496-2FC215E9A164}"/>
              </a:ext>
            </a:extLst>
          </p:cNvPr>
          <p:cNvSpPr txBox="1">
            <a:spLocks/>
          </p:cNvSpPr>
          <p:nvPr/>
        </p:nvSpPr>
        <p:spPr>
          <a:xfrm>
            <a:off x="258146" y="1136612"/>
            <a:ext cx="4726722" cy="452463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1100" b="0" i="0" dirty="0">
                <a:solidFill>
                  <a:srgbClr val="000000"/>
                </a:solidFill>
                <a:effectLst/>
                <a:latin typeface="Gotham HTF"/>
              </a:rPr>
              <a:t>O uso de Ponte H é interessante para diversas implementações com motores, porque estes componentes permitem uma série de facilidades. Então, o primeiro ponto a citar é que a ponte H nos permite girar o motor para ambos os lados, com um circuito que funciona da seguinte forma: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pt-BR" sz="1100" dirty="0">
              <a:solidFill>
                <a:srgbClr val="000000"/>
              </a:solidFill>
              <a:latin typeface="Gotham HTF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1100" b="0" i="0" dirty="0">
              <a:solidFill>
                <a:srgbClr val="000000"/>
              </a:solidFill>
              <a:effectLst/>
              <a:latin typeface="Gotham HTF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1100" dirty="0">
              <a:solidFill>
                <a:srgbClr val="000000"/>
              </a:solidFill>
              <a:latin typeface="Gotham HTF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1100" b="0" i="0" dirty="0">
              <a:solidFill>
                <a:srgbClr val="000000"/>
              </a:solidFill>
              <a:effectLst/>
              <a:latin typeface="Gotham HTF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1100" dirty="0">
              <a:solidFill>
                <a:srgbClr val="000000"/>
              </a:solidFill>
              <a:latin typeface="Gotham HTF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1100" b="0" i="0" dirty="0">
              <a:solidFill>
                <a:srgbClr val="000000"/>
              </a:solidFill>
              <a:effectLst/>
              <a:latin typeface="Gotham HTF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1100" b="0" i="0" dirty="0">
              <a:solidFill>
                <a:srgbClr val="000000"/>
              </a:solidFill>
              <a:effectLst/>
              <a:latin typeface="Gotham HTF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1100" dirty="0">
              <a:solidFill>
                <a:srgbClr val="000000"/>
              </a:solidFill>
              <a:latin typeface="Gotham HTF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1100" b="0" i="0" dirty="0">
              <a:solidFill>
                <a:srgbClr val="000000"/>
              </a:solidFill>
              <a:effectLst/>
              <a:latin typeface="Gotham HTF"/>
            </a:endParaRPr>
          </a:p>
          <a:p>
            <a:pPr algn="l"/>
            <a:r>
              <a:rPr lang="pt-BR" sz="900" b="0" i="0" dirty="0">
                <a:solidFill>
                  <a:srgbClr val="000000"/>
                </a:solidFill>
                <a:effectLst/>
                <a:latin typeface="Gotham HTF"/>
              </a:rPr>
              <a:t>Explicando o funcionamento do circuito: se queremos que o motor funcione em um sentido, fechamos somente as chaves </a:t>
            </a:r>
            <a:r>
              <a:rPr lang="pt-BR" sz="900" b="1" i="0" dirty="0">
                <a:solidFill>
                  <a:srgbClr val="000000"/>
                </a:solidFill>
                <a:effectLst/>
                <a:latin typeface="Gotham HTF"/>
              </a:rPr>
              <a:t>CH AD</a:t>
            </a:r>
            <a:r>
              <a:rPr lang="pt-BR" sz="900" b="0" i="0" dirty="0">
                <a:solidFill>
                  <a:srgbClr val="000000"/>
                </a:solidFill>
                <a:effectLst/>
                <a:latin typeface="Gotham HTF"/>
              </a:rPr>
              <a:t> e </a:t>
            </a:r>
            <a:r>
              <a:rPr lang="pt-BR" sz="900" b="1" i="0" dirty="0">
                <a:solidFill>
                  <a:srgbClr val="000000"/>
                </a:solidFill>
                <a:effectLst/>
                <a:latin typeface="Gotham HTF"/>
              </a:rPr>
              <a:t>CH BE</a:t>
            </a:r>
            <a:r>
              <a:rPr lang="pt-BR" sz="900" b="0" i="0" dirty="0">
                <a:solidFill>
                  <a:srgbClr val="000000"/>
                </a:solidFill>
                <a:effectLst/>
                <a:latin typeface="Gotham HTF"/>
              </a:rPr>
              <a:t>. Se caso queremos que gire no outro sentido, abrimos as anteriores e fechamos </a:t>
            </a:r>
            <a:r>
              <a:rPr lang="pt-BR" sz="900" b="1" i="0" dirty="0">
                <a:solidFill>
                  <a:srgbClr val="000000"/>
                </a:solidFill>
                <a:effectLst/>
                <a:latin typeface="Gotham HTF"/>
              </a:rPr>
              <a:t>CH AE</a:t>
            </a:r>
            <a:r>
              <a:rPr lang="pt-BR" sz="900" b="0" i="0" dirty="0">
                <a:solidFill>
                  <a:srgbClr val="000000"/>
                </a:solidFill>
                <a:effectLst/>
                <a:latin typeface="Gotham HTF"/>
              </a:rPr>
              <a:t> e </a:t>
            </a:r>
            <a:r>
              <a:rPr lang="pt-BR" sz="900" b="1" i="0" dirty="0">
                <a:solidFill>
                  <a:srgbClr val="000000"/>
                </a:solidFill>
                <a:effectLst/>
                <a:latin typeface="Gotham HTF"/>
              </a:rPr>
              <a:t>CH BD</a:t>
            </a:r>
            <a:r>
              <a:rPr lang="pt-BR" sz="900" b="0" i="0" dirty="0">
                <a:solidFill>
                  <a:srgbClr val="000000"/>
                </a:solidFill>
                <a:effectLst/>
                <a:latin typeface="Gotham HTF"/>
              </a:rPr>
              <a:t>.</a:t>
            </a:r>
          </a:p>
          <a:p>
            <a:pPr algn="l"/>
            <a:r>
              <a:rPr lang="pt-BR" sz="900" b="0" i="0" dirty="0">
                <a:solidFill>
                  <a:srgbClr val="000000"/>
                </a:solidFill>
                <a:effectLst/>
                <a:latin typeface="Gotham HTF"/>
              </a:rPr>
              <a:t>Então, por meio de comutação de chaves, a ponte H consegue fazer o motor ficar em vários estados diferentes de rotação. Como no módulo Ponte H L298N essa comutação não é feita de forma física. existe um chip embarcado na placa que faz essa comutação de chaves de forma eletrônica, que é mais eficiente do que uma comutação mecânica.</a:t>
            </a:r>
          </a:p>
          <a:p>
            <a:pPr algn="l"/>
            <a:r>
              <a:rPr lang="pt-BR" sz="900" b="0" i="0" dirty="0">
                <a:solidFill>
                  <a:srgbClr val="000000"/>
                </a:solidFill>
                <a:effectLst/>
                <a:latin typeface="Gotham HTF"/>
              </a:rPr>
              <a:t>Uma das principais vantagens de se ter um circuito assim está associado a ele permitir uma maior dissipação de potência em relação ao acionamento direto por portas de circuitos microprocessados, que só conseguem fornecer alguns </a:t>
            </a:r>
            <a:r>
              <a:rPr lang="pt-BR" sz="900" b="0" i="0" dirty="0" err="1">
                <a:solidFill>
                  <a:srgbClr val="000000"/>
                </a:solidFill>
                <a:effectLst/>
                <a:latin typeface="Gotham HTF"/>
              </a:rPr>
              <a:t>mA</a:t>
            </a:r>
            <a:r>
              <a:rPr lang="pt-BR" sz="900" b="0" i="0" dirty="0">
                <a:solidFill>
                  <a:srgbClr val="000000"/>
                </a:solidFill>
                <a:effectLst/>
                <a:latin typeface="Gotham HTF"/>
              </a:rPr>
              <a:t> de corrente, contra 2A por canal da ponte H L298N.</a:t>
            </a:r>
            <a:endParaRPr lang="pt-BR" sz="1100" dirty="0">
              <a:solidFill>
                <a:srgbClr val="000000"/>
              </a:solidFill>
              <a:latin typeface="Gotham HTF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1100" b="0" i="0" dirty="0">
              <a:solidFill>
                <a:srgbClr val="000000"/>
              </a:solidFill>
              <a:effectLst/>
              <a:latin typeface="Gotham HTF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1100" b="0" i="0" dirty="0">
              <a:solidFill>
                <a:srgbClr val="000000"/>
              </a:solidFill>
              <a:effectLst/>
              <a:latin typeface="Gotham HTF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1100" b="0" i="0" dirty="0">
              <a:solidFill>
                <a:srgbClr val="000000"/>
              </a:solidFill>
              <a:effectLst/>
              <a:latin typeface="Gotham HTF"/>
            </a:endParaRPr>
          </a:p>
        </p:txBody>
      </p:sp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Ponte H e Motor DC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1F6BBA08-4BB6-F47F-4330-14BB493F12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4868" y="1052736"/>
            <a:ext cx="3934268" cy="3031247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329B4EB8-81C3-2911-280D-CC7FD8B029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3314" y="4221088"/>
            <a:ext cx="3105150" cy="1504950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5FD57C8C-C783-BB7F-D00C-87AB405DB356}"/>
              </a:ext>
            </a:extLst>
          </p:cNvPr>
          <p:cNvSpPr txBox="1"/>
          <p:nvPr/>
        </p:nvSpPr>
        <p:spPr>
          <a:xfrm>
            <a:off x="5508104" y="5647699"/>
            <a:ext cx="363589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/>
              <a:t>Fonte: https://blog.eletrogate.com/guia-definitivo-de-uso-da-ponte-h-l298n/</a:t>
            </a:r>
          </a:p>
        </p:txBody>
      </p:sp>
    </p:spTree>
    <p:extLst>
      <p:ext uri="{BB962C8B-B14F-4D97-AF65-F5344CB8AC3E}">
        <p14:creationId xmlns:p14="http://schemas.microsoft.com/office/powerpoint/2010/main" val="3058058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Laboratório – Servo Motor</a:t>
            </a:r>
          </a:p>
        </p:txBody>
      </p:sp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1191F7F9-B62A-DD9B-C496-2FC215E9A164}"/>
              </a:ext>
            </a:extLst>
          </p:cNvPr>
          <p:cNvSpPr txBox="1">
            <a:spLocks/>
          </p:cNvSpPr>
          <p:nvPr/>
        </p:nvSpPr>
        <p:spPr>
          <a:xfrm>
            <a:off x="251520" y="1124744"/>
            <a:ext cx="3888432" cy="178833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1800" dirty="0"/>
              <a:t>Neste laboratório vamos utilizar o PWM para controlar a posição de um servo motor.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t-BR" sz="1800" dirty="0"/>
              <a:t>Vamos observar como a largura de pulso pode ser mapeada para controlar diversas outras variáveis, como posição do servo, ou intensidade de um led.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pt-BR" sz="1800" b="1" dirty="0"/>
          </a:p>
          <a:p>
            <a:pPr marL="0" indent="0">
              <a:buFont typeface="Arial" panose="020B0604020202020204" pitchFamily="34" charset="0"/>
              <a:buNone/>
            </a:pPr>
            <a:endParaRPr lang="pt-BR" sz="1800" b="1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pt-BR" sz="1800" b="1" dirty="0">
                <a:solidFill>
                  <a:srgbClr val="ED265B"/>
                </a:solidFill>
              </a:rPr>
              <a:t>Material necessário: </a:t>
            </a:r>
          </a:p>
          <a:p>
            <a:pPr marL="300038" lvl="1" indent="0">
              <a:buFont typeface="Arial" panose="020B0604020202020204" pitchFamily="34" charset="0"/>
              <a:buNone/>
            </a:pPr>
            <a:r>
              <a:rPr lang="pt-BR" sz="1800" dirty="0"/>
              <a:t>• 1 Arduino;</a:t>
            </a:r>
          </a:p>
          <a:p>
            <a:pPr marL="300038" lvl="1" indent="0">
              <a:buFont typeface="Arial" panose="020B0604020202020204" pitchFamily="34" charset="0"/>
              <a:buNone/>
            </a:pPr>
            <a:r>
              <a:rPr lang="pt-BR" sz="1800" dirty="0"/>
              <a:t>• 1 </a:t>
            </a:r>
            <a:r>
              <a:rPr lang="pt-BR" sz="1800" dirty="0" err="1"/>
              <a:t>ServoMotor</a:t>
            </a:r>
            <a:r>
              <a:rPr lang="pt-BR" sz="1800" dirty="0"/>
              <a:t>; </a:t>
            </a:r>
          </a:p>
          <a:p>
            <a:pPr marL="300038" lvl="1" indent="0">
              <a:buFont typeface="Arial" panose="020B0604020202020204" pitchFamily="34" charset="0"/>
              <a:buNone/>
            </a:pPr>
            <a:r>
              <a:rPr lang="pt-BR" sz="1800" dirty="0"/>
              <a:t>• 1 </a:t>
            </a:r>
            <a:r>
              <a:rPr lang="pt-BR" sz="1800" dirty="0" err="1"/>
              <a:t>Potenciometro</a:t>
            </a:r>
            <a:r>
              <a:rPr lang="pt-BR" sz="1800" dirty="0"/>
              <a:t>;</a:t>
            </a:r>
          </a:p>
          <a:p>
            <a:pPr marL="300038" lvl="1" indent="0">
              <a:buFont typeface="Arial" panose="020B0604020202020204" pitchFamily="34" charset="0"/>
              <a:buNone/>
            </a:pPr>
            <a:r>
              <a:rPr lang="pt-BR" sz="1800" dirty="0"/>
              <a:t>•  Jumpers </a:t>
            </a:r>
            <a:r>
              <a:rPr lang="pt-BR" sz="1800" dirty="0" err="1"/>
              <a:t>cables</a:t>
            </a:r>
            <a:r>
              <a:rPr lang="pt-BR" sz="1800" dirty="0"/>
              <a:t>.</a:t>
            </a:r>
          </a:p>
          <a:p>
            <a:pPr marL="300038" lvl="1" indent="0">
              <a:buFont typeface="Arial" panose="020B0604020202020204" pitchFamily="34" charset="0"/>
              <a:buNone/>
            </a:pPr>
            <a:endParaRPr lang="pt-BR" sz="1800" dirty="0"/>
          </a:p>
          <a:p>
            <a:pPr marL="0" indent="-157162">
              <a:buNone/>
            </a:pPr>
            <a:r>
              <a:rPr lang="pt-BR" sz="1800" b="1" dirty="0">
                <a:solidFill>
                  <a:srgbClr val="ED265B"/>
                </a:solidFill>
              </a:rPr>
              <a:t>Link</a:t>
            </a:r>
            <a:r>
              <a:rPr lang="pt-BR" sz="1800" dirty="0"/>
              <a:t>: </a:t>
            </a:r>
            <a:r>
              <a:rPr lang="pt-BR" sz="1800" dirty="0">
                <a:hlinkClick r:id="rId2"/>
              </a:rPr>
              <a:t>Projeto 11 - Controle Servo Motor</a:t>
            </a:r>
            <a:endParaRPr lang="pt-BR" sz="1800" dirty="0"/>
          </a:p>
        </p:txBody>
      </p:sp>
      <p:pic>
        <p:nvPicPr>
          <p:cNvPr id="10" name="Picture 4" descr="Resultado de imagem para nerd vector gif">
            <a:extLst>
              <a:ext uri="{FF2B5EF4-FFF2-40B4-BE49-F238E27FC236}">
                <a16:creationId xmlns:a16="http://schemas.microsoft.com/office/drawing/2014/main" id="{20821D97-19E9-1D89-55C2-46C9347CCB44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3789040"/>
            <a:ext cx="2298989" cy="1724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E7D45F12-28DC-A556-B54D-FD28FDCD68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5718" y="981690"/>
            <a:ext cx="4586762" cy="511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402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Laboratório – Acionamento de Rele</a:t>
            </a:r>
          </a:p>
        </p:txBody>
      </p:sp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1191F7F9-B62A-DD9B-C496-2FC215E9A164}"/>
              </a:ext>
            </a:extLst>
          </p:cNvPr>
          <p:cNvSpPr txBox="1">
            <a:spLocks/>
          </p:cNvSpPr>
          <p:nvPr/>
        </p:nvSpPr>
        <p:spPr>
          <a:xfrm>
            <a:off x="251520" y="1568660"/>
            <a:ext cx="3600400" cy="178833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1800" dirty="0"/>
              <a:t>Neste laboratório vamos utilizar o Rele como chave digital para acionar cargas que requerem mais energia do que o Arduino pode fornecer diretamente.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pt-BR" sz="1800" b="1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pt-BR" sz="1800" b="1" dirty="0">
                <a:solidFill>
                  <a:srgbClr val="ED265B"/>
                </a:solidFill>
              </a:rPr>
              <a:t>Material necessário: </a:t>
            </a:r>
          </a:p>
          <a:p>
            <a:pPr marL="300038" lvl="1" indent="0">
              <a:buFont typeface="Arial" panose="020B0604020202020204" pitchFamily="34" charset="0"/>
              <a:buNone/>
            </a:pPr>
            <a:r>
              <a:rPr lang="pt-BR" sz="1800" dirty="0"/>
              <a:t>• 1 Arduino;</a:t>
            </a:r>
          </a:p>
          <a:p>
            <a:pPr marL="300038" lvl="1" indent="0">
              <a:buFont typeface="Arial" panose="020B0604020202020204" pitchFamily="34" charset="0"/>
              <a:buNone/>
            </a:pPr>
            <a:r>
              <a:rPr lang="pt-BR" sz="1800" dirty="0"/>
              <a:t>• 1 Rele; </a:t>
            </a:r>
          </a:p>
          <a:p>
            <a:pPr marL="300038" lvl="1" indent="0">
              <a:buFont typeface="Arial" panose="020B0604020202020204" pitchFamily="34" charset="0"/>
              <a:buNone/>
            </a:pPr>
            <a:r>
              <a:rPr lang="pt-BR" sz="1800" dirty="0"/>
              <a:t>• 1 </a:t>
            </a:r>
            <a:r>
              <a:rPr lang="pt-BR" sz="1800" dirty="0" err="1"/>
              <a:t>Lampada</a:t>
            </a:r>
            <a:r>
              <a:rPr lang="pt-BR" sz="1800" dirty="0"/>
              <a:t>;</a:t>
            </a:r>
          </a:p>
          <a:p>
            <a:pPr marL="300038" lvl="1" indent="0">
              <a:buNone/>
            </a:pPr>
            <a:r>
              <a:rPr lang="pt-BR" sz="1800" dirty="0"/>
              <a:t>• 1 Fonte Variável;</a:t>
            </a:r>
          </a:p>
          <a:p>
            <a:pPr marL="300038" lvl="1" indent="0">
              <a:buNone/>
            </a:pPr>
            <a:r>
              <a:rPr lang="pt-BR" sz="1800" dirty="0"/>
              <a:t>• 1 Resistor de 220;</a:t>
            </a:r>
          </a:p>
          <a:p>
            <a:pPr marL="300038" lvl="1" indent="0">
              <a:buNone/>
            </a:pPr>
            <a:r>
              <a:rPr lang="pt-BR" sz="1800" dirty="0"/>
              <a:t>• 1 LED;</a:t>
            </a:r>
          </a:p>
          <a:p>
            <a:pPr marL="300038" lvl="1" indent="0">
              <a:buFont typeface="Arial" panose="020B0604020202020204" pitchFamily="34" charset="0"/>
              <a:buNone/>
            </a:pPr>
            <a:r>
              <a:rPr lang="pt-BR" sz="1800" dirty="0"/>
              <a:t>•  Jumpers </a:t>
            </a:r>
            <a:r>
              <a:rPr lang="pt-BR" sz="1800" dirty="0" err="1"/>
              <a:t>cables</a:t>
            </a:r>
            <a:r>
              <a:rPr lang="pt-BR" sz="1800" dirty="0"/>
              <a:t>.</a:t>
            </a:r>
          </a:p>
        </p:txBody>
      </p:sp>
      <p:pic>
        <p:nvPicPr>
          <p:cNvPr id="10" name="Picture 4" descr="Resultado de imagem para nerd vector gif">
            <a:extLst>
              <a:ext uri="{FF2B5EF4-FFF2-40B4-BE49-F238E27FC236}">
                <a16:creationId xmlns:a16="http://schemas.microsoft.com/office/drawing/2014/main" id="{20821D97-19E9-1D89-55C2-46C9347CCB44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4707294"/>
            <a:ext cx="2298989" cy="1724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C5DA08DE-87D2-6649-844C-D059F405CC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2209" y="1245155"/>
            <a:ext cx="5141791" cy="3462139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39F36041-17C4-E72F-0505-C00EC071DC9B}"/>
              </a:ext>
            </a:extLst>
          </p:cNvPr>
          <p:cNvSpPr txBox="1"/>
          <p:nvPr/>
        </p:nvSpPr>
        <p:spPr>
          <a:xfrm>
            <a:off x="251520" y="5949280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-157162">
              <a:buNone/>
            </a:pPr>
            <a:r>
              <a:rPr lang="pt-BR" sz="1800" b="1" dirty="0">
                <a:solidFill>
                  <a:srgbClr val="ED265B"/>
                </a:solidFill>
              </a:rPr>
              <a:t>Link</a:t>
            </a:r>
            <a:r>
              <a:rPr lang="pt-BR" sz="1800" dirty="0"/>
              <a:t>: </a:t>
            </a:r>
            <a:r>
              <a:rPr lang="pt-BR" sz="1800" dirty="0">
                <a:hlinkClick r:id="rId4"/>
              </a:rPr>
              <a:t>Projeto 14 – Acionamento de Rele</a:t>
            </a:r>
            <a:endParaRPr lang="pt-BR" sz="1800" dirty="0"/>
          </a:p>
        </p:txBody>
      </p:sp>
    </p:spTree>
    <p:extLst>
      <p:ext uri="{BB962C8B-B14F-4D97-AF65-F5344CB8AC3E}">
        <p14:creationId xmlns:p14="http://schemas.microsoft.com/office/powerpoint/2010/main" val="1643283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Laboratório – Piezo </a:t>
            </a:r>
            <a:r>
              <a:rPr lang="pt-BR" sz="4000" dirty="0" err="1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Sound</a:t>
            </a:r>
            <a:endParaRPr lang="pt-BR" sz="4000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1191F7F9-B62A-DD9B-C496-2FC215E9A164}"/>
              </a:ext>
            </a:extLst>
          </p:cNvPr>
          <p:cNvSpPr txBox="1">
            <a:spLocks/>
          </p:cNvSpPr>
          <p:nvPr/>
        </p:nvSpPr>
        <p:spPr>
          <a:xfrm>
            <a:off x="251520" y="992596"/>
            <a:ext cx="4896544" cy="373254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2000" dirty="0"/>
              <a:t>Neste experimento, vamos aplicar alguns conceitos físicos do som e tentar reproduzir uma música </a:t>
            </a:r>
            <a:endParaRPr lang="pt-BR" sz="1400" b="1" dirty="0"/>
          </a:p>
          <a:p>
            <a:pPr marL="0" indent="0">
              <a:buFont typeface="Arial" panose="020B0604020202020204" pitchFamily="34" charset="0"/>
              <a:buNone/>
            </a:pPr>
            <a:endParaRPr lang="pt-BR" sz="1800" b="1" dirty="0">
              <a:solidFill>
                <a:srgbClr val="ED265B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pt-BR" sz="1800" b="1" dirty="0">
                <a:solidFill>
                  <a:srgbClr val="ED265B"/>
                </a:solidFill>
              </a:rPr>
              <a:t>Material necessário: </a:t>
            </a:r>
          </a:p>
          <a:p>
            <a:pPr marL="300038" lvl="1" indent="0">
              <a:buFont typeface="Arial" panose="020B0604020202020204" pitchFamily="34" charset="0"/>
              <a:buNone/>
            </a:pPr>
            <a:r>
              <a:rPr lang="pt-BR" sz="1800" dirty="0"/>
              <a:t>• 1 Arduino;</a:t>
            </a:r>
          </a:p>
          <a:p>
            <a:pPr marL="300038" lvl="1" indent="0">
              <a:buFont typeface="Arial" panose="020B0604020202020204" pitchFamily="34" charset="0"/>
              <a:buNone/>
            </a:pPr>
            <a:r>
              <a:rPr lang="pt-BR" sz="1800" dirty="0"/>
              <a:t>• 1 </a:t>
            </a:r>
            <a:r>
              <a:rPr lang="pt-BR" sz="1800" dirty="0" err="1"/>
              <a:t>Buzzer</a:t>
            </a:r>
            <a:r>
              <a:rPr lang="pt-BR" sz="1800" dirty="0"/>
              <a:t>; </a:t>
            </a:r>
          </a:p>
          <a:p>
            <a:pPr marL="300038" lvl="1" indent="0">
              <a:buFont typeface="Arial" panose="020B0604020202020204" pitchFamily="34" charset="0"/>
              <a:buNone/>
            </a:pPr>
            <a:r>
              <a:rPr lang="pt-BR" sz="1800" dirty="0"/>
              <a:t>• 1 LED Vermelho;</a:t>
            </a:r>
          </a:p>
          <a:p>
            <a:pPr marL="300038" lvl="1" indent="0">
              <a:buFont typeface="Arial" panose="020B0604020202020204" pitchFamily="34" charset="0"/>
              <a:buNone/>
            </a:pPr>
            <a:r>
              <a:rPr lang="pt-BR" sz="1800" dirty="0"/>
              <a:t>• 1 LED Branco;</a:t>
            </a:r>
          </a:p>
          <a:p>
            <a:pPr marL="300038" lvl="1" indent="0">
              <a:buFont typeface="Arial" panose="020B0604020202020204" pitchFamily="34" charset="0"/>
              <a:buNone/>
            </a:pPr>
            <a:r>
              <a:rPr lang="pt-BR" sz="1800" dirty="0"/>
              <a:t>• 2 Resistores de 220 ohms;</a:t>
            </a:r>
          </a:p>
          <a:p>
            <a:pPr marL="300038" lvl="1" indent="0">
              <a:buNone/>
            </a:pPr>
            <a:r>
              <a:rPr lang="pt-BR" sz="1800" dirty="0"/>
              <a:t>• 1 Protoboard;</a:t>
            </a:r>
          </a:p>
          <a:p>
            <a:pPr marL="300038" lvl="1" indent="0">
              <a:buFont typeface="Arial" panose="020B0604020202020204" pitchFamily="34" charset="0"/>
              <a:buNone/>
            </a:pPr>
            <a:r>
              <a:rPr lang="pt-BR" sz="1800" dirty="0"/>
              <a:t>• Jumpers </a:t>
            </a:r>
            <a:r>
              <a:rPr lang="pt-BR" sz="1800" dirty="0" err="1"/>
              <a:t>cables</a:t>
            </a:r>
            <a:r>
              <a:rPr lang="pt-BR" sz="1800" dirty="0"/>
              <a:t>.</a:t>
            </a:r>
          </a:p>
        </p:txBody>
      </p:sp>
      <p:pic>
        <p:nvPicPr>
          <p:cNvPr id="10" name="Picture 4" descr="Resultado de imagem para nerd vector gif">
            <a:extLst>
              <a:ext uri="{FF2B5EF4-FFF2-40B4-BE49-F238E27FC236}">
                <a16:creationId xmlns:a16="http://schemas.microsoft.com/office/drawing/2014/main" id="{20821D97-19E9-1D89-55C2-46C9347CCB44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3040190"/>
            <a:ext cx="2298989" cy="1724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0605F0E8-10D6-474C-7A90-BE3248FCC6C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887"/>
          <a:stretch/>
        </p:blipFill>
        <p:spPr>
          <a:xfrm>
            <a:off x="5148064" y="1700808"/>
            <a:ext cx="3779367" cy="4403007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5F785174-55F7-3469-DAE3-B7CE0D5C0AF9}"/>
              </a:ext>
            </a:extLst>
          </p:cNvPr>
          <p:cNvSpPr txBox="1"/>
          <p:nvPr/>
        </p:nvSpPr>
        <p:spPr>
          <a:xfrm>
            <a:off x="272997" y="5301208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-157162">
              <a:buNone/>
            </a:pPr>
            <a:r>
              <a:rPr lang="pt-BR" sz="1800" b="1" dirty="0">
                <a:solidFill>
                  <a:srgbClr val="ED265B"/>
                </a:solidFill>
              </a:rPr>
              <a:t>Link</a:t>
            </a:r>
            <a:r>
              <a:rPr lang="pt-BR" sz="1800" dirty="0"/>
              <a:t>: </a:t>
            </a:r>
            <a:r>
              <a:rPr lang="en-US" sz="1800" dirty="0" err="1">
                <a:hlinkClick r:id="rId4"/>
              </a:rPr>
              <a:t>Projeto</a:t>
            </a:r>
            <a:r>
              <a:rPr lang="en-US" sz="1800" dirty="0">
                <a:hlinkClick r:id="rId4"/>
              </a:rPr>
              <a:t> 12 - Piezo Sounder Melody Player</a:t>
            </a:r>
            <a:endParaRPr lang="pt-BR" sz="1800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B7B5A643-8703-9E75-123E-4BB3221BB5A7}"/>
              </a:ext>
            </a:extLst>
          </p:cNvPr>
          <p:cNvSpPr txBox="1"/>
          <p:nvPr/>
        </p:nvSpPr>
        <p:spPr>
          <a:xfrm>
            <a:off x="288032" y="5919147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-157162">
              <a:buNone/>
            </a:pPr>
            <a:r>
              <a:rPr lang="pt-BR" sz="1800" b="1" dirty="0">
                <a:solidFill>
                  <a:srgbClr val="ED265B"/>
                </a:solidFill>
              </a:rPr>
              <a:t>Link</a:t>
            </a:r>
            <a:r>
              <a:rPr lang="pt-BR" sz="1800" dirty="0"/>
              <a:t>: </a:t>
            </a:r>
            <a:r>
              <a:rPr lang="pt-BR" sz="1800" dirty="0">
                <a:hlinkClick r:id="rId5"/>
              </a:rPr>
              <a:t>Projeto 13 – Imperial </a:t>
            </a:r>
            <a:r>
              <a:rPr lang="pt-BR" sz="1800" dirty="0" err="1">
                <a:hlinkClick r:id="rId5"/>
              </a:rPr>
              <a:t>March</a:t>
            </a:r>
            <a:endParaRPr lang="pt-BR" sz="1800" dirty="0"/>
          </a:p>
        </p:txBody>
      </p:sp>
    </p:spTree>
    <p:extLst>
      <p:ext uri="{BB962C8B-B14F-4D97-AF65-F5344CB8AC3E}">
        <p14:creationId xmlns:p14="http://schemas.microsoft.com/office/powerpoint/2010/main" val="3281769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Personalizar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7673</TotalTime>
  <Words>994</Words>
  <Application>Microsoft Office PowerPoint</Application>
  <PresentationFormat>Apresentação na tela (4:3)</PresentationFormat>
  <Paragraphs>93</Paragraphs>
  <Slides>10</Slides>
  <Notes>3</Notes>
  <HiddenSlides>0</HiddenSlides>
  <MMClips>0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10</vt:i4>
      </vt:variant>
    </vt:vector>
  </HeadingPairs>
  <TitlesOfParts>
    <vt:vector size="20" baseType="lpstr">
      <vt:lpstr>Arial</vt:lpstr>
      <vt:lpstr>Calibri</vt:lpstr>
      <vt:lpstr>Calibri Light</vt:lpstr>
      <vt:lpstr>Gotham HTF</vt:lpstr>
      <vt:lpstr>Gotham HTF Light</vt:lpstr>
      <vt:lpstr>Gotham HTF Medium</vt:lpstr>
      <vt:lpstr>Proxima Nova</vt:lpstr>
      <vt:lpstr>Wingdings</vt:lpstr>
      <vt:lpstr>Personalizar design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Copyright © 2023  Prof. Airton  / Prof. Fabio / Prof. Lucas / Prof. Yan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Paula</dc:creator>
  <cp:lastModifiedBy>Airton</cp:lastModifiedBy>
  <cp:revision>466</cp:revision>
  <dcterms:created xsi:type="dcterms:W3CDTF">2018-08-18T04:32:45Z</dcterms:created>
  <dcterms:modified xsi:type="dcterms:W3CDTF">2023-11-06T02:31:39Z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ada0a2f-b917-4d51-b0d0-d418a10c8b23_Enabled">
    <vt:lpwstr>True</vt:lpwstr>
  </property>
  <property fmtid="{D5CDD505-2E9C-101B-9397-08002B2CF9AE}" pid="3" name="MSIP_Label_1ada0a2f-b917-4d51-b0d0-d418a10c8b23_SiteId">
    <vt:lpwstr>12a3af23-a769-4654-847f-958f3d479f4a</vt:lpwstr>
  </property>
  <property fmtid="{D5CDD505-2E9C-101B-9397-08002B2CF9AE}" pid="4" name="MSIP_Label_1ada0a2f-b917-4d51-b0d0-d418a10c8b23_Owner">
    <vt:lpwstr>Rafael.Ronqui@BR.nestle.com</vt:lpwstr>
  </property>
  <property fmtid="{D5CDD505-2E9C-101B-9397-08002B2CF9AE}" pid="5" name="MSIP_Label_1ada0a2f-b917-4d51-b0d0-d418a10c8b23_SetDate">
    <vt:lpwstr>2019-02-19T12:24:28.6978643Z</vt:lpwstr>
  </property>
  <property fmtid="{D5CDD505-2E9C-101B-9397-08002B2CF9AE}" pid="6" name="MSIP_Label_1ada0a2f-b917-4d51-b0d0-d418a10c8b23_Name">
    <vt:lpwstr>General Use</vt:lpwstr>
  </property>
  <property fmtid="{D5CDD505-2E9C-101B-9397-08002B2CF9AE}" pid="7" name="MSIP_Label_1ada0a2f-b917-4d51-b0d0-d418a10c8b23_Application">
    <vt:lpwstr>Microsoft Azure Information Protection</vt:lpwstr>
  </property>
  <property fmtid="{D5CDD505-2E9C-101B-9397-08002B2CF9AE}" pid="8" name="MSIP_Label_1ada0a2f-b917-4d51-b0d0-d418a10c8b23_Extended_MSFT_Method">
    <vt:lpwstr>Automatic</vt:lpwstr>
  </property>
  <property fmtid="{D5CDD505-2E9C-101B-9397-08002B2CF9AE}" pid="9" name="Sensitivity">
    <vt:lpwstr>General Use</vt:lpwstr>
  </property>
</Properties>
</file>